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287" r:id="rId1"/>
    <p:sldMasterId id="2147484302" r:id="rId2"/>
  </p:sldMasterIdLst>
  <p:notesMasterIdLst>
    <p:notesMasterId r:id="rId25"/>
  </p:notesMasterIdLst>
  <p:sldIdLst>
    <p:sldId id="256" r:id="rId3"/>
    <p:sldId id="258" r:id="rId4"/>
    <p:sldId id="276" r:id="rId5"/>
    <p:sldId id="257" r:id="rId6"/>
    <p:sldId id="259" r:id="rId7"/>
    <p:sldId id="260" r:id="rId8"/>
    <p:sldId id="261" r:id="rId9"/>
    <p:sldId id="262" r:id="rId10"/>
    <p:sldId id="277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64" r:id="rId23"/>
    <p:sldId id="265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181DD193-3E91-7246-8152-570E0EB2D9B8}">
          <p14:sldIdLst>
            <p14:sldId id="256"/>
          </p14:sldIdLst>
        </p14:section>
        <p14:section name="overview" id="{9AB7D9E2-1474-F84C-BBEC-26B6568F1C13}">
          <p14:sldIdLst>
            <p14:sldId id="258"/>
          </p14:sldIdLst>
        </p14:section>
        <p14:section name="coreference" id="{399688E0-E6E6-C44E-8BD5-DB2983468385}">
          <p14:sldIdLst>
            <p14:sldId id="276"/>
            <p14:sldId id="257"/>
            <p14:sldId id="259"/>
            <p14:sldId id="260"/>
            <p14:sldId id="261"/>
            <p14:sldId id="262"/>
          </p14:sldIdLst>
        </p14:section>
        <p14:section name="information-extraction" id="{E6D8AB24-1265-C64E-A437-AA109D5954FF}">
          <p14:sldIdLst>
            <p14:sldId id="277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  <p14:section name="why-constraints" id="{F782EC11-A53E-2247-AB47-3914E47B9BBE}">
          <p14:sldIdLst>
            <p14:sldId id="278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12"/>
  </p:normalViewPr>
  <p:slideViewPr>
    <p:cSldViewPr snapToGrid="0" snapToObjects="1">
      <p:cViewPr varScale="1">
        <p:scale>
          <a:sx n="97" d="100"/>
          <a:sy n="97" d="100"/>
        </p:scale>
        <p:origin x="144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73124-5F25-224D-9BF8-4FF24661EFD3}" type="datetimeFigureOut">
              <a:rPr lang="en-US" smtClean="0"/>
              <a:t>4/4/17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4E944-F7FA-BC44-96FB-5A0E092D7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33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4E944-F7FA-BC44-96FB-5A0E092D79F0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33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4E944-F7FA-BC44-96FB-5A0E092D79F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5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4E944-F7FA-BC44-96FB-5A0E092D79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04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4E944-F7FA-BC44-96FB-5A0E092D79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67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Say </a:t>
            </a:r>
            <a:r>
              <a:rPr lang="en-US" altLang="zh-TW" dirty="0" err="1" smtClean="0"/>
              <a:t>Bestlink</a:t>
            </a:r>
            <a:r>
              <a:rPr lang="en-US" altLang="zh-TW" baseline="0" dirty="0" smtClean="0"/>
              <a:t> is </a:t>
            </a:r>
            <a:r>
              <a:rPr lang="en-US" altLang="zh-TW" baseline="0" smtClean="0"/>
              <a:t>totally unimodular </a:t>
            </a:r>
            <a:r>
              <a:rPr lang="en-US" altLang="zh-TW" baseline="0" dirty="0" smtClean="0"/>
              <a:t>so </a:t>
            </a:r>
            <a:r>
              <a:rPr lang="en-US" altLang="zh-TW" baseline="0" smtClean="0"/>
              <a:t>the inference </a:t>
            </a:r>
            <a:r>
              <a:rPr lang="en-US" altLang="zh-TW" baseline="0" dirty="0" smtClean="0"/>
              <a:t>is easy but the all link </a:t>
            </a:r>
            <a:r>
              <a:rPr lang="en-US" altLang="zh-TW" baseline="0" smtClean="0"/>
              <a:t>has transitivity </a:t>
            </a:r>
            <a:r>
              <a:rPr lang="en-US" altLang="zh-TW" baseline="0" dirty="0" smtClean="0"/>
              <a:t>constraints, so it might be harder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192C8-4EB9-4A20-9BF1-A069982117B6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930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4E944-F7FA-BC44-96FB-5A0E092D79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9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E194F-5C62-7444-AD16-BF27E8C2B27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55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E194F-5C62-7444-AD16-BF27E8C2B27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14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E194F-5C62-7444-AD16-BF27E8C2B27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49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E194F-5C62-7444-AD16-BF27E8C2B27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57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7328"/>
            <a:ext cx="7772400" cy="147002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851959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09FA-FBF6-004C-893E-BBEF59B3AC38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21CE0-63AF-4C02-95A8-871705C53786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Roth &amp; Srikumar: ILP formulations in Natural Language Processing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56B315-336F-4E70-AE53-D2121C3C0DA6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3366CC"/>
                </a:solidFill>
              </a:defRPr>
            </a:lvl1pPr>
          </a:lstStyle>
          <a:p>
            <a:pPr>
              <a:defRPr/>
            </a:pPr>
            <a:fld id="{8CE2158A-1198-49B0-A2A2-00E3C3C7211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9" name="Date Placeholder 8"/>
          <p:cNvSpPr>
            <a:spLocks noGrp="1" noChangeArrowheads="1"/>
          </p:cNvSpPr>
          <p:nvPr>
            <p:ph type="dt" sz="half" idx="12"/>
          </p:nvPr>
        </p:nvSpPr>
        <p:spPr>
          <a:xfrm>
            <a:off x="4419600" y="6553200"/>
            <a:ext cx="3048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152400" y="-13648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n-US" altLang="zh-TW" kern="0" smtClean="0"/>
              <a:t>Click to edit Master title style</a:t>
            </a:r>
            <a:endParaRPr lang="en-US" altLang="zh-TW" kern="0" dirty="0" smtClean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3CC"/>
                </a:solidFill>
              </a:defRPr>
            </a:lvl1pPr>
          </a:lstStyle>
          <a:p>
            <a:pPr>
              <a:defRPr/>
            </a:pPr>
            <a:fld id="{8CE2158A-1198-49B0-A2A2-00E3C3C7211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2"/>
          </p:nvPr>
        </p:nvSpPr>
        <p:spPr>
          <a:xfrm>
            <a:off x="4419600" y="6553200"/>
            <a:ext cx="3048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-13648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en-US" altLang="zh-TW" dirty="0" smtClean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0033CC"/>
                </a:solidFill>
              </a:defRPr>
            </a:lvl1pPr>
          </a:lstStyle>
          <a:p>
            <a:pPr>
              <a:defRPr/>
            </a:pPr>
            <a:fld id="{8CE2158A-1198-49B0-A2A2-00E3C3C7211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-13648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en-US" altLang="zh-TW" dirty="0" smtClean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7328"/>
            <a:ext cx="7772400" cy="147002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851959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09FA-FBF6-004C-893E-BBEF59B3AC38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none" strike="noStrike"/>
            </a:lvl1pPr>
          </a:lstStyle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200" y="991393"/>
            <a:ext cx="8229600" cy="5135564"/>
          </a:xfrm>
        </p:spPr>
        <p:txBody>
          <a:bodyPr/>
          <a:lstStyle>
            <a:lvl1pPr>
              <a:defRPr sz="2400"/>
            </a:lvl1pPr>
            <a:lvl2pPr>
              <a:buClr>
                <a:schemeClr val="tx1"/>
              </a:buClr>
              <a:defRPr sz="2200"/>
            </a:lvl2pPr>
            <a:lvl3pPr marL="1147763" indent="-330200">
              <a:buFont typeface="AppleSDGothicNeo-Regular" charset="-127"/>
              <a:buChar char="◼︎"/>
              <a:tabLst/>
              <a:defRPr sz="2000"/>
            </a:lvl3pPr>
            <a:lvl4pPr>
              <a:buClr>
                <a:schemeClr val="tx1"/>
              </a:buClr>
              <a:defRPr>
                <a:solidFill>
                  <a:schemeClr val="accent1"/>
                </a:solidFill>
              </a:defRPr>
            </a:lvl4pPr>
            <a:lvl5pPr>
              <a:defRPr sz="1600"/>
            </a:lvl5pPr>
            <a:lvl6pPr>
              <a:defRPr sz="1200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0" i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D9E78-2E4E-4360-A24D-3ECC739393C9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EEDB6-3FB3-436A-B1A9-6088B5E4AF06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E2158A-1198-49B0-A2A2-00E3C3C7211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none" strike="noStrike"/>
            </a:lvl1pPr>
          </a:lstStyle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990601"/>
            <a:ext cx="8229600" cy="5135564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074CE-C30A-4906-A13E-F3E63223B4E1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4956E49-9B35-407E-B5F2-C84A7F7C3F93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en-US" altLang="zh-TW" sz="20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Roth &amp; Srikumar: ILP formulations in Natural Language Processing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62D02-0666-40DA-9CF6-C4933C18B9A9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en-US" altLang="zh-TW" sz="20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Roth &amp; Srikumar: ILP formulations in Natural Language Processing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25FA4-98C3-401D-9345-FB40A3C16C3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21CE0-63AF-4C02-95A8-871705C53786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Roth &amp; Srikumar: ILP formulations in Natural Language Processing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56B315-336F-4E70-AE53-D2121C3C0DA6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3366CC"/>
                </a:solidFill>
              </a:defRPr>
            </a:lvl1pPr>
          </a:lstStyle>
          <a:p>
            <a:pPr>
              <a:defRPr/>
            </a:pPr>
            <a:fld id="{8CE2158A-1198-49B0-A2A2-00E3C3C7211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9" name="Date Placeholder 8"/>
          <p:cNvSpPr>
            <a:spLocks noGrp="1" noChangeArrowheads="1"/>
          </p:cNvSpPr>
          <p:nvPr>
            <p:ph type="dt" sz="half" idx="12"/>
          </p:nvPr>
        </p:nvSpPr>
        <p:spPr>
          <a:xfrm>
            <a:off x="4419600" y="6553200"/>
            <a:ext cx="3048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152400" y="-13648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n-US" altLang="zh-TW" kern="0" smtClean="0"/>
              <a:t>Click to edit Master title style</a:t>
            </a:r>
            <a:endParaRPr lang="en-US" altLang="zh-TW" kern="0" dirty="0" smtClean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3CC"/>
                </a:solidFill>
              </a:defRPr>
            </a:lvl1pPr>
          </a:lstStyle>
          <a:p>
            <a:pPr>
              <a:defRPr/>
            </a:pPr>
            <a:fld id="{8CE2158A-1198-49B0-A2A2-00E3C3C7211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2"/>
          </p:nvPr>
        </p:nvSpPr>
        <p:spPr>
          <a:xfrm>
            <a:off x="4419600" y="6553200"/>
            <a:ext cx="3048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-13648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en-US" altLang="zh-TW" dirty="0" smtClean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0033CC"/>
                </a:solidFill>
              </a:defRPr>
            </a:lvl1pPr>
          </a:lstStyle>
          <a:p>
            <a:pPr>
              <a:defRPr/>
            </a:pPr>
            <a:fld id="{8CE2158A-1198-49B0-A2A2-00E3C3C7211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-13648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en-US" altLang="zh-TW" dirty="0" smtClean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0" i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D9E78-2E4E-4360-A24D-3ECC739393C9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EEDB6-3FB3-436A-B1A9-6088B5E4AF06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E2158A-1198-49B0-A2A2-00E3C3C7211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074CE-C30A-4906-A13E-F3E63223B4E1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4956E49-9B35-407E-B5F2-C84A7F7C3F93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en-US" altLang="zh-TW" sz="20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Roth &amp; Srikumar: ILP formulations in Natural Language Processing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62D02-0666-40DA-9CF6-C4933C18B9A9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en-US" altLang="zh-TW" sz="20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Roth &amp; Srikumar: ILP formulations in Natural Language Processing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25FA4-98C3-401D-9345-FB40A3C16C3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28.xml"/><Relationship Id="rId15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1111"/>
            <a:ext cx="8229600" cy="620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3429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342900" marR="0" lvl="2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342900" marR="0" lvl="3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342900" marR="0" lvl="4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altLang="zh-TW" sz="1600" b="0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+mn-lt"/>
                <a:cs typeface="Open Sans"/>
              </a:defRPr>
            </a:lvl1pPr>
          </a:lstStyle>
          <a:p>
            <a:pPr>
              <a:defRPr/>
            </a:pPr>
            <a:fld id="{8CE2158A-1198-49B0-A2A2-00E3C3C7211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8357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8" r:id="rId1"/>
    <p:sldLayoutId id="2147484289" r:id="rId2"/>
    <p:sldLayoutId id="2147484290" r:id="rId3"/>
    <p:sldLayoutId id="2147484291" r:id="rId4"/>
    <p:sldLayoutId id="2147484292" r:id="rId5"/>
    <p:sldLayoutId id="2147484293" r:id="rId6"/>
    <p:sldLayoutId id="2147484294" r:id="rId7"/>
    <p:sldLayoutId id="2147484295" r:id="rId8"/>
    <p:sldLayoutId id="2147484296" r:id="rId9"/>
    <p:sldLayoutId id="2147484297" r:id="rId10"/>
    <p:sldLayoutId id="2147484298" r:id="rId11"/>
    <p:sldLayoutId id="2147484299" r:id="rId12"/>
    <p:sldLayoutId id="2147484300" r:id="rId13"/>
    <p:sldLayoutId id="2147484301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SzPct val="75000"/>
        <a:buFont typeface="Wingdings" pitchFamily="2" charset="2"/>
        <a:buChar char="n"/>
        <a:tabLst/>
        <a:defRPr sz="2800" kern="1200">
          <a:solidFill>
            <a:schemeClr val="tx1"/>
          </a:solidFill>
          <a:latin typeface="+mn-lt"/>
          <a:ea typeface="+mn-ea"/>
          <a:cs typeface="Open Sans"/>
        </a:defRPr>
      </a:lvl1pPr>
      <a:lvl2pPr marL="742950" marR="0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FBA313"/>
        </a:buClr>
        <a:buSzPct val="80000"/>
        <a:buFont typeface="Wingdings" pitchFamily="2" charset="2"/>
        <a:buChar char="¨"/>
        <a:tabLst/>
        <a:defRPr sz="2400" kern="1200">
          <a:solidFill>
            <a:schemeClr val="accent1"/>
          </a:solidFill>
          <a:latin typeface="+mn-lt"/>
          <a:ea typeface="+mn-ea"/>
          <a:cs typeface="Open Sans"/>
        </a:defRPr>
      </a:lvl2pPr>
      <a:lvl3pPr marL="11430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" pitchFamily="2" charset="2"/>
        <a:buChar char="n"/>
        <a:tabLst/>
        <a:defRPr sz="2000" kern="1200">
          <a:solidFill>
            <a:schemeClr val="tx1"/>
          </a:solidFill>
          <a:latin typeface="+mn-lt"/>
          <a:ea typeface="+mn-ea"/>
          <a:cs typeface="Open Sans"/>
        </a:defRPr>
      </a:lvl3pPr>
      <a:lvl4pPr marL="16002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FBA313"/>
        </a:buClr>
        <a:buSzPct val="70000"/>
        <a:buFont typeface="Wingdings" pitchFamily="2" charset="2"/>
        <a:buChar char="¨"/>
        <a:tabLst/>
        <a:defRPr sz="1800" kern="1200">
          <a:solidFill>
            <a:schemeClr val="tx1"/>
          </a:solidFill>
          <a:latin typeface="+mn-lt"/>
          <a:ea typeface="+mn-ea"/>
          <a:cs typeface="Open Sans"/>
        </a:defRPr>
      </a:lvl4pPr>
      <a:lvl5pPr marL="20574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SzTx/>
        <a:buFont typeface="Wingdings" pitchFamily="2" charset="2"/>
        <a:buChar char="§"/>
        <a:tabLst/>
        <a:defRPr sz="1800" kern="1200">
          <a:solidFill>
            <a:schemeClr val="tx1"/>
          </a:solidFill>
          <a:latin typeface="+mn-lt"/>
          <a:ea typeface="+mn-ea"/>
          <a:cs typeface="Open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1111"/>
            <a:ext cx="8229600" cy="620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3429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342900" marR="0" lvl="2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342900" marR="0" lvl="3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342900" marR="0" lvl="4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altLang="zh-TW" sz="1600" b="0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+mn-lt"/>
                <a:cs typeface="Open Sans"/>
              </a:defRPr>
            </a:lvl1pPr>
          </a:lstStyle>
          <a:p>
            <a:pPr>
              <a:defRPr/>
            </a:pPr>
            <a:fld id="{8CE2158A-1198-49B0-A2A2-00E3C3C7211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208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3" r:id="rId1"/>
    <p:sldLayoutId id="2147484304" r:id="rId2"/>
    <p:sldLayoutId id="2147484305" r:id="rId3"/>
    <p:sldLayoutId id="2147484306" r:id="rId4"/>
    <p:sldLayoutId id="2147484307" r:id="rId5"/>
    <p:sldLayoutId id="2147484308" r:id="rId6"/>
    <p:sldLayoutId id="2147484309" r:id="rId7"/>
    <p:sldLayoutId id="2147484310" r:id="rId8"/>
    <p:sldLayoutId id="2147484311" r:id="rId9"/>
    <p:sldLayoutId id="2147484312" r:id="rId10"/>
    <p:sldLayoutId id="2147484313" r:id="rId11"/>
    <p:sldLayoutId id="2147484314" r:id="rId12"/>
    <p:sldLayoutId id="2147484315" r:id="rId13"/>
    <p:sldLayoutId id="2147484316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SzPct val="75000"/>
        <a:buFont typeface="Wingdings" pitchFamily="2" charset="2"/>
        <a:buChar char="n"/>
        <a:tabLst/>
        <a:defRPr sz="2800" kern="1200">
          <a:solidFill>
            <a:schemeClr val="tx1"/>
          </a:solidFill>
          <a:latin typeface="+mn-lt"/>
          <a:ea typeface="+mn-ea"/>
          <a:cs typeface="Open Sans"/>
        </a:defRPr>
      </a:lvl1pPr>
      <a:lvl2pPr marL="742950" marR="0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FBA313"/>
        </a:buClr>
        <a:buSzPct val="80000"/>
        <a:buFont typeface="Wingdings" pitchFamily="2" charset="2"/>
        <a:buChar char="¨"/>
        <a:tabLst/>
        <a:defRPr sz="2000" kern="1200">
          <a:solidFill>
            <a:schemeClr val="accent1"/>
          </a:solidFill>
          <a:latin typeface="+mn-lt"/>
          <a:ea typeface="+mn-ea"/>
          <a:cs typeface="Open Sans"/>
        </a:defRPr>
      </a:lvl2pPr>
      <a:lvl3pPr marL="400050" marR="0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SzPct val="65000"/>
        <a:buFontTx/>
        <a:buNone/>
        <a:tabLst/>
        <a:defRPr sz="2200" kern="1200">
          <a:solidFill>
            <a:schemeClr val="tx1"/>
          </a:solidFill>
          <a:latin typeface="+mn-lt"/>
          <a:ea typeface="+mn-ea"/>
          <a:cs typeface="Open Sans"/>
        </a:defRPr>
      </a:lvl3pPr>
      <a:lvl4pPr marL="16002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FBA313"/>
        </a:buClr>
        <a:buSzPct val="70000"/>
        <a:buFont typeface="Wingdings" pitchFamily="2" charset="2"/>
        <a:buChar char="¨"/>
        <a:tabLst/>
        <a:defRPr sz="1800" kern="1200">
          <a:solidFill>
            <a:schemeClr val="tx1"/>
          </a:solidFill>
          <a:latin typeface="+mn-lt"/>
          <a:ea typeface="+mn-ea"/>
          <a:cs typeface="Open Sans"/>
        </a:defRPr>
      </a:lvl4pPr>
      <a:lvl5pPr marL="20574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SzTx/>
        <a:buFont typeface="Wingdings" pitchFamily="2" charset="2"/>
        <a:buChar char="§"/>
        <a:tabLst/>
        <a:defRPr sz="1000" kern="1200">
          <a:solidFill>
            <a:schemeClr val="tx1"/>
          </a:solidFill>
          <a:latin typeface="+mn-lt"/>
          <a:ea typeface="+mn-ea"/>
          <a:cs typeface="Open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2 </a:t>
            </a:r>
            <a:br>
              <a:rPr lang="en-US" dirty="0" smtClean="0"/>
            </a:br>
            <a:r>
              <a:rPr lang="en-US" dirty="0" smtClean="0"/>
              <a:t>Applications </a:t>
            </a:r>
            <a:r>
              <a:rPr lang="en-US" dirty="0"/>
              <a:t>of ILP Formulations in Natural Language Processing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457200" y="6356351"/>
            <a:ext cx="7315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8641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Reading comprehension is hard!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074CE-C30A-4906-A13E-F3E63223B4E1}" type="slidenum">
              <a:rPr lang="en-US" altLang="zh-TW" smtClean="0"/>
              <a:pPr>
                <a:defRPr/>
              </a:pPr>
              <a:t>9</a:t>
            </a:fld>
            <a:endParaRPr lang="en-US" altLang="zh-TW" dirty="0"/>
          </a:p>
        </p:txBody>
      </p:sp>
      <p:sp>
        <p:nvSpPr>
          <p:cNvPr id="14" name="Rectangle 13"/>
          <p:cNvSpPr/>
          <p:nvPr/>
        </p:nvSpPr>
        <p:spPr>
          <a:xfrm>
            <a:off x="1597660" y="4369163"/>
            <a:ext cx="63972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What can the splitting of water lead to? </a:t>
            </a:r>
          </a:p>
          <a:p>
            <a:r>
              <a:rPr lang="en-US" sz="2800" b="1" dirty="0" smtClean="0"/>
              <a:t>A:</a:t>
            </a:r>
            <a:r>
              <a:rPr lang="en-US" sz="2800" dirty="0" smtClean="0"/>
              <a:t> Light absorption </a:t>
            </a:r>
          </a:p>
          <a:p>
            <a:r>
              <a:rPr lang="en-US" sz="2800" b="1" dirty="0" smtClean="0"/>
              <a:t>B: </a:t>
            </a:r>
            <a:r>
              <a:rPr lang="en-US" sz="2800" dirty="0" smtClean="0"/>
              <a:t>Transfer of ions </a:t>
            </a:r>
            <a:endParaRPr lang="en-US" sz="2800" dirty="0" smtClean="0">
              <a:effectLst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57200" y="1707089"/>
            <a:ext cx="8229601" cy="2262270"/>
            <a:chOff x="457199" y="1853013"/>
            <a:chExt cx="8229601" cy="2262270"/>
          </a:xfrm>
        </p:grpSpPr>
        <p:sp>
          <p:nvSpPr>
            <p:cNvPr id="13" name="Rectangle 12"/>
            <p:cNvSpPr/>
            <p:nvPr/>
          </p:nvSpPr>
          <p:spPr>
            <a:xfrm>
              <a:off x="457199" y="1853013"/>
              <a:ext cx="8229599" cy="224676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2800" dirty="0" smtClean="0"/>
                <a:t>Water is split, providing a source of electrons and protons (hydrogen ions, H</a:t>
              </a:r>
              <a:r>
                <a:rPr lang="en-US" sz="2800" baseline="30000" dirty="0" smtClean="0"/>
                <a:t>+</a:t>
              </a:r>
              <a:r>
                <a:rPr lang="en-US" sz="2800" dirty="0" smtClean="0"/>
                <a:t>) and giving off O</a:t>
              </a:r>
              <a:r>
                <a:rPr lang="en-US" sz="2800" baseline="-25000" dirty="0" smtClean="0"/>
                <a:t>2</a:t>
              </a:r>
              <a:r>
                <a:rPr lang="en-US" sz="2800" dirty="0" smtClean="0"/>
                <a:t> as a by-product. Light absorbed by chlorophyll drives a transfer of the electrons and hydrogen ions from water to an acceptor called NADP</a:t>
              </a:r>
              <a:r>
                <a:rPr lang="en-US" sz="2800" baseline="30000" dirty="0" smtClean="0"/>
                <a:t>+</a:t>
              </a:r>
              <a:r>
                <a:rPr lang="en-US" sz="2800" dirty="0" smtClean="0"/>
                <a:t>.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flipH="1">
              <a:off x="457200" y="4115283"/>
              <a:ext cx="8229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57200" y="5870588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Berant</a:t>
            </a:r>
            <a:r>
              <a:rPr lang="en-US" dirty="0" smtClean="0"/>
              <a:t> et al, 2014]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63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7660" y="5267059"/>
            <a:ext cx="3224861" cy="4870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Reading comprehension is hard!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074CE-C30A-4906-A13E-F3E63223B4E1}" type="slidenum">
              <a:rPr lang="en-US" altLang="zh-TW" smtClean="0"/>
              <a:pPr>
                <a:defRPr/>
              </a:pPr>
              <a:t>10</a:t>
            </a:fld>
            <a:endParaRPr lang="en-US" altLang="zh-TW" dirty="0"/>
          </a:p>
        </p:txBody>
      </p:sp>
      <p:sp>
        <p:nvSpPr>
          <p:cNvPr id="14" name="Rectangle 13"/>
          <p:cNvSpPr/>
          <p:nvPr/>
        </p:nvSpPr>
        <p:spPr>
          <a:xfrm>
            <a:off x="1597660" y="4369163"/>
            <a:ext cx="63972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What can the splitting of water lead to? </a:t>
            </a:r>
          </a:p>
          <a:p>
            <a:r>
              <a:rPr lang="en-US" sz="2800" b="1" dirty="0" smtClean="0"/>
              <a:t>A:</a:t>
            </a:r>
            <a:r>
              <a:rPr lang="en-US" sz="2800" dirty="0" smtClean="0"/>
              <a:t> Light absorption </a:t>
            </a:r>
          </a:p>
          <a:p>
            <a:r>
              <a:rPr lang="en-US" sz="2800" b="1" dirty="0" smtClean="0"/>
              <a:t>B: </a:t>
            </a:r>
            <a:r>
              <a:rPr lang="en-US" sz="2800" dirty="0" smtClean="0"/>
              <a:t>Transfer of ions </a:t>
            </a:r>
            <a:endParaRPr lang="en-US" sz="2800" dirty="0" smtClean="0">
              <a:effectLst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57200" y="1707089"/>
            <a:ext cx="8504605" cy="2262270"/>
            <a:chOff x="457199" y="1853013"/>
            <a:chExt cx="8504605" cy="2262270"/>
          </a:xfrm>
        </p:grpSpPr>
        <p:sp>
          <p:nvSpPr>
            <p:cNvPr id="13" name="Rectangle 12"/>
            <p:cNvSpPr/>
            <p:nvPr/>
          </p:nvSpPr>
          <p:spPr>
            <a:xfrm>
              <a:off x="457199" y="1853013"/>
              <a:ext cx="8504605" cy="224676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2800" b="1" i="1" dirty="0">
                  <a:solidFill>
                    <a:schemeClr val="accent1"/>
                  </a:solidFill>
                </a:rPr>
                <a:t>Water is split</a:t>
              </a:r>
              <a:r>
                <a:rPr lang="en-US" sz="2800" dirty="0"/>
                <a:t>, </a:t>
              </a:r>
              <a:r>
                <a:rPr lang="en-US" sz="2800" dirty="0">
                  <a:solidFill>
                    <a:schemeClr val="bg1">
                      <a:lumMod val="65000"/>
                    </a:schemeClr>
                  </a:solidFill>
                </a:rPr>
                <a:t>providing a source of electrons and protons (hydrogen ions, H</a:t>
              </a:r>
              <a:r>
                <a:rPr lang="en-US" sz="2800" baseline="30000" dirty="0">
                  <a:solidFill>
                    <a:schemeClr val="bg1">
                      <a:lumMod val="65000"/>
                    </a:schemeClr>
                  </a:solidFill>
                </a:rPr>
                <a:t>+</a:t>
              </a:r>
              <a:r>
                <a:rPr lang="en-US" sz="2800" dirty="0">
                  <a:solidFill>
                    <a:schemeClr val="bg1">
                      <a:lumMod val="65000"/>
                    </a:schemeClr>
                  </a:solidFill>
                </a:rPr>
                <a:t>) and giving off O</a:t>
              </a:r>
              <a:r>
                <a:rPr lang="en-US" sz="2800" baseline="-25000" dirty="0">
                  <a:solidFill>
                    <a:schemeClr val="bg1">
                      <a:lumMod val="65000"/>
                    </a:schemeClr>
                  </a:solidFill>
                </a:rPr>
                <a:t>2</a:t>
              </a:r>
              <a:r>
                <a:rPr lang="en-US" sz="2800" dirty="0">
                  <a:solidFill>
                    <a:schemeClr val="bg1">
                      <a:lumMod val="65000"/>
                    </a:schemeClr>
                  </a:solidFill>
                </a:rPr>
                <a:t> as a by-product. </a:t>
              </a:r>
              <a:r>
                <a:rPr lang="en-US" sz="2800" b="1" i="1" dirty="0">
                  <a:solidFill>
                    <a:schemeClr val="accent1"/>
                  </a:solidFill>
                </a:rPr>
                <a:t>Light absorbed </a:t>
              </a:r>
              <a:r>
                <a:rPr lang="en-US" sz="2800" dirty="0">
                  <a:solidFill>
                    <a:srgbClr val="A6A6A6"/>
                  </a:solidFill>
                </a:rPr>
                <a:t>by chlorophyll drives a </a:t>
              </a:r>
              <a:r>
                <a:rPr lang="en-US" sz="2800" b="1" i="1" dirty="0">
                  <a:solidFill>
                    <a:schemeClr val="accent1"/>
                  </a:solidFill>
                </a:rPr>
                <a:t>transfer of the electrons and hydrogen ions </a:t>
              </a:r>
              <a:r>
                <a:rPr lang="en-US" sz="2800" dirty="0">
                  <a:solidFill>
                    <a:srgbClr val="A6A6A6"/>
                  </a:solidFill>
                </a:rPr>
                <a:t>from water to an acceptor called NADP</a:t>
              </a:r>
              <a:r>
                <a:rPr lang="en-US" sz="2800" baseline="30000" dirty="0">
                  <a:solidFill>
                    <a:srgbClr val="A6A6A6"/>
                  </a:solidFill>
                </a:rPr>
                <a:t>+</a:t>
              </a:r>
              <a:r>
                <a:rPr lang="en-US" sz="2800" dirty="0">
                  <a:solidFill>
                    <a:srgbClr val="A6A6A6"/>
                  </a:solidFill>
                </a:rPr>
                <a:t>.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flipH="1">
              <a:off x="457200" y="4115283"/>
              <a:ext cx="8229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088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597660" y="5267059"/>
            <a:ext cx="3224861" cy="4870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Reading comprehension is hard!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074CE-C30A-4906-A13E-F3E63223B4E1}" type="slidenum">
              <a:rPr lang="en-US" altLang="zh-TW" smtClean="0"/>
              <a:pPr>
                <a:defRPr/>
              </a:pPr>
              <a:t>11</a:t>
            </a:fld>
            <a:endParaRPr lang="en-US" altLang="zh-TW" dirty="0"/>
          </a:p>
        </p:txBody>
      </p:sp>
      <p:sp>
        <p:nvSpPr>
          <p:cNvPr id="14" name="Rectangle 13"/>
          <p:cNvSpPr/>
          <p:nvPr/>
        </p:nvSpPr>
        <p:spPr>
          <a:xfrm>
            <a:off x="1597660" y="4369163"/>
            <a:ext cx="63972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What can the splitting of water lead to? </a:t>
            </a:r>
          </a:p>
          <a:p>
            <a:r>
              <a:rPr lang="en-US" sz="2800" b="1" dirty="0" smtClean="0"/>
              <a:t>A:</a:t>
            </a:r>
            <a:r>
              <a:rPr lang="en-US" sz="2800" dirty="0" smtClean="0"/>
              <a:t> Light absorption </a:t>
            </a:r>
          </a:p>
          <a:p>
            <a:r>
              <a:rPr lang="en-US" sz="2800" b="1" dirty="0" smtClean="0"/>
              <a:t>B: </a:t>
            </a:r>
            <a:r>
              <a:rPr lang="en-US" sz="2800" dirty="0" smtClean="0"/>
              <a:t>Transfer of ions </a:t>
            </a:r>
            <a:endParaRPr lang="en-US" sz="2800" dirty="0" smtClean="0">
              <a:effectLst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57200" y="1707089"/>
            <a:ext cx="8504605" cy="2262270"/>
            <a:chOff x="457199" y="1853013"/>
            <a:chExt cx="8504605" cy="2262270"/>
          </a:xfrm>
        </p:grpSpPr>
        <p:sp>
          <p:nvSpPr>
            <p:cNvPr id="13" name="Rectangle 12"/>
            <p:cNvSpPr/>
            <p:nvPr/>
          </p:nvSpPr>
          <p:spPr>
            <a:xfrm>
              <a:off x="457199" y="1853013"/>
              <a:ext cx="8504605" cy="224676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2800" b="1" i="1" dirty="0" smtClean="0">
                  <a:solidFill>
                    <a:schemeClr val="accent1"/>
                  </a:solidFill>
                </a:rPr>
                <a:t>Water is split</a:t>
              </a:r>
              <a:r>
                <a:rPr lang="en-US" sz="2800" dirty="0" smtClean="0"/>
                <a:t>, 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</a:rPr>
                <a:t>providing a source of electrons and protons (hydrogen ions, H</a:t>
              </a:r>
              <a:r>
                <a:rPr lang="en-US" sz="2800" baseline="30000" dirty="0" smtClean="0">
                  <a:solidFill>
                    <a:schemeClr val="bg1">
                      <a:lumMod val="65000"/>
                    </a:schemeClr>
                  </a:solidFill>
                </a:rPr>
                <a:t>+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</a:rPr>
                <a:t>) and giving off O</a:t>
              </a:r>
              <a:r>
                <a:rPr lang="en-US" sz="2800" baseline="-25000" dirty="0" smtClean="0">
                  <a:solidFill>
                    <a:schemeClr val="bg1">
                      <a:lumMod val="65000"/>
                    </a:schemeClr>
                  </a:solidFill>
                </a:rPr>
                <a:t>2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</a:rPr>
                <a:t> as a by-product. </a:t>
              </a:r>
              <a:r>
                <a:rPr lang="en-US" sz="2800" b="1" i="1" dirty="0" smtClean="0">
                  <a:solidFill>
                    <a:schemeClr val="accent1"/>
                  </a:solidFill>
                </a:rPr>
                <a:t>Light absorbed </a:t>
              </a:r>
              <a:r>
                <a:rPr lang="en-US" sz="2800" dirty="0" smtClean="0">
                  <a:solidFill>
                    <a:srgbClr val="A6A6A6"/>
                  </a:solidFill>
                </a:rPr>
                <a:t>by chlorophyll drives a </a:t>
              </a:r>
              <a:r>
                <a:rPr lang="en-US" sz="2800" b="1" i="1" dirty="0" smtClean="0">
                  <a:solidFill>
                    <a:schemeClr val="accent1"/>
                  </a:solidFill>
                </a:rPr>
                <a:t>transfer of the electrons and hydrogen ions </a:t>
              </a:r>
              <a:r>
                <a:rPr lang="en-US" sz="2800" dirty="0" smtClean="0">
                  <a:solidFill>
                    <a:srgbClr val="A6A6A6"/>
                  </a:solidFill>
                </a:rPr>
                <a:t>from water to an acceptor called NADP</a:t>
              </a:r>
              <a:r>
                <a:rPr lang="en-US" sz="2800" baseline="30000" dirty="0" smtClean="0">
                  <a:solidFill>
                    <a:srgbClr val="A6A6A6"/>
                  </a:solidFill>
                </a:rPr>
                <a:t>+</a:t>
              </a:r>
              <a:r>
                <a:rPr lang="en-US" sz="2800" dirty="0" smtClean="0">
                  <a:solidFill>
                    <a:srgbClr val="A6A6A6"/>
                  </a:solidFill>
                </a:rPr>
                <a:t>.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flipH="1">
              <a:off x="457200" y="4115283"/>
              <a:ext cx="8229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1558575" y="1432068"/>
            <a:ext cx="6110206" cy="1319942"/>
            <a:chOff x="1558575" y="1432068"/>
            <a:chExt cx="6110206" cy="1319942"/>
          </a:xfrm>
        </p:grpSpPr>
        <p:cxnSp>
          <p:nvCxnSpPr>
            <p:cNvPr id="9" name="Curved Connector 8"/>
            <p:cNvCxnSpPr/>
            <p:nvPr/>
          </p:nvCxnSpPr>
          <p:spPr>
            <a:xfrm rot="16200000" flipH="1">
              <a:off x="4190072" y="-726698"/>
              <a:ext cx="847211" cy="6110206"/>
            </a:xfrm>
            <a:prstGeom prst="curvedConnector3">
              <a:avLst>
                <a:gd name="adj1" fmla="val -26983"/>
              </a:avLst>
            </a:prstGeom>
            <a:ln w="50800" cmpd="sng">
              <a:solidFill>
                <a:schemeClr val="tx2"/>
              </a:solidFill>
              <a:prstDash val="solid"/>
              <a:headEnd type="none"/>
              <a:tailEnd type="triangle" w="lg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954162" y="1432068"/>
              <a:ext cx="1170362" cy="5232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800" dirty="0" smtClean="0"/>
                <a:t>Enable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128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597660" y="5267059"/>
            <a:ext cx="3224861" cy="4870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Reading comprehension is hard!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074CE-C30A-4906-A13E-F3E63223B4E1}" type="slidenum">
              <a:rPr lang="en-US" altLang="zh-TW" smtClean="0"/>
              <a:pPr>
                <a:defRPr/>
              </a:pPr>
              <a:t>12</a:t>
            </a:fld>
            <a:endParaRPr lang="en-US" altLang="zh-TW" dirty="0"/>
          </a:p>
        </p:txBody>
      </p:sp>
      <p:sp>
        <p:nvSpPr>
          <p:cNvPr id="14" name="Rectangle 13"/>
          <p:cNvSpPr/>
          <p:nvPr/>
        </p:nvSpPr>
        <p:spPr>
          <a:xfrm>
            <a:off x="1597660" y="4369163"/>
            <a:ext cx="63972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What can the splitting of water lead to? </a:t>
            </a:r>
          </a:p>
          <a:p>
            <a:r>
              <a:rPr lang="en-US" sz="2800" b="1" dirty="0" smtClean="0"/>
              <a:t>A:</a:t>
            </a:r>
            <a:r>
              <a:rPr lang="en-US" sz="2800" dirty="0" smtClean="0"/>
              <a:t> Light absorption </a:t>
            </a:r>
          </a:p>
          <a:p>
            <a:r>
              <a:rPr lang="en-US" sz="2800" b="1" dirty="0" smtClean="0"/>
              <a:t>B: </a:t>
            </a:r>
            <a:r>
              <a:rPr lang="en-US" sz="2800" dirty="0" smtClean="0"/>
              <a:t>Transfer of ions </a:t>
            </a:r>
            <a:endParaRPr lang="en-US" sz="2800" dirty="0" smtClean="0">
              <a:effectLst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57200" y="1707089"/>
            <a:ext cx="8504605" cy="2262270"/>
            <a:chOff x="457199" y="1853013"/>
            <a:chExt cx="8504605" cy="2262270"/>
          </a:xfrm>
        </p:grpSpPr>
        <p:sp>
          <p:nvSpPr>
            <p:cNvPr id="13" name="Rectangle 12"/>
            <p:cNvSpPr/>
            <p:nvPr/>
          </p:nvSpPr>
          <p:spPr>
            <a:xfrm>
              <a:off x="457199" y="1853013"/>
              <a:ext cx="8504605" cy="224676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2800" b="1" i="1" dirty="0" smtClean="0">
                  <a:solidFill>
                    <a:schemeClr val="accent1"/>
                  </a:solidFill>
                </a:rPr>
                <a:t>Water is split</a:t>
              </a:r>
              <a:r>
                <a:rPr lang="en-US" sz="2800" dirty="0" smtClean="0"/>
                <a:t>, 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</a:rPr>
                <a:t>providing a source of electrons and protons (hydrogen ions, H</a:t>
              </a:r>
              <a:r>
                <a:rPr lang="en-US" sz="2800" baseline="30000" dirty="0" smtClean="0">
                  <a:solidFill>
                    <a:schemeClr val="bg1">
                      <a:lumMod val="65000"/>
                    </a:schemeClr>
                  </a:solidFill>
                </a:rPr>
                <a:t>+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</a:rPr>
                <a:t>) and giving off O</a:t>
              </a:r>
              <a:r>
                <a:rPr lang="en-US" sz="2800" baseline="-25000" dirty="0" smtClean="0">
                  <a:solidFill>
                    <a:schemeClr val="bg1">
                      <a:lumMod val="65000"/>
                    </a:schemeClr>
                  </a:solidFill>
                </a:rPr>
                <a:t>2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</a:rPr>
                <a:t> as a by-product. </a:t>
              </a:r>
              <a:r>
                <a:rPr lang="en-US" sz="2800" b="1" i="1" dirty="0" smtClean="0">
                  <a:solidFill>
                    <a:schemeClr val="accent1"/>
                  </a:solidFill>
                </a:rPr>
                <a:t>Light absorbed </a:t>
              </a:r>
              <a:r>
                <a:rPr lang="en-US" sz="2800" dirty="0" smtClean="0">
                  <a:solidFill>
                    <a:srgbClr val="A6A6A6"/>
                  </a:solidFill>
                </a:rPr>
                <a:t>by chlorophyll drives a </a:t>
              </a:r>
              <a:r>
                <a:rPr lang="en-US" sz="2800" b="1" i="1" dirty="0" smtClean="0">
                  <a:solidFill>
                    <a:schemeClr val="accent1"/>
                  </a:solidFill>
                </a:rPr>
                <a:t>transfer of the electrons and hydrogen ions</a:t>
              </a:r>
              <a:r>
                <a:rPr lang="en-US" sz="2800" b="1" i="1" dirty="0" smtClean="0">
                  <a:solidFill>
                    <a:srgbClr val="A6A6A6"/>
                  </a:solidFill>
                </a:rPr>
                <a:t> </a:t>
              </a:r>
              <a:r>
                <a:rPr lang="en-US" sz="2800" dirty="0" smtClean="0">
                  <a:solidFill>
                    <a:srgbClr val="A6A6A6"/>
                  </a:solidFill>
                </a:rPr>
                <a:t>from water to an acceptor called NADP</a:t>
              </a:r>
              <a:r>
                <a:rPr lang="en-US" sz="2800" baseline="30000" dirty="0" smtClean="0">
                  <a:solidFill>
                    <a:srgbClr val="A6A6A6"/>
                  </a:solidFill>
                </a:rPr>
                <a:t>+</a:t>
              </a:r>
              <a:r>
                <a:rPr lang="en-US" sz="2800" dirty="0" smtClean="0">
                  <a:solidFill>
                    <a:srgbClr val="A6A6A6"/>
                  </a:solidFill>
                </a:rPr>
                <a:t>.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flipH="1">
              <a:off x="457200" y="4115283"/>
              <a:ext cx="8229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1558575" y="1432068"/>
            <a:ext cx="6110206" cy="1319942"/>
            <a:chOff x="1558575" y="1432068"/>
            <a:chExt cx="6110206" cy="1319942"/>
          </a:xfrm>
        </p:grpSpPr>
        <p:cxnSp>
          <p:nvCxnSpPr>
            <p:cNvPr id="9" name="Curved Connector 8"/>
            <p:cNvCxnSpPr/>
            <p:nvPr/>
          </p:nvCxnSpPr>
          <p:spPr>
            <a:xfrm rot="16200000" flipH="1">
              <a:off x="4190072" y="-726698"/>
              <a:ext cx="847211" cy="6110206"/>
            </a:xfrm>
            <a:prstGeom prst="curvedConnector3">
              <a:avLst>
                <a:gd name="adj1" fmla="val -26983"/>
              </a:avLst>
            </a:prstGeom>
            <a:ln w="50800" cmpd="sng">
              <a:solidFill>
                <a:schemeClr val="tx2"/>
              </a:solidFill>
              <a:prstDash val="solid"/>
              <a:headEnd type="none"/>
              <a:tailEnd type="triangle" w="lg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954162" y="1432068"/>
              <a:ext cx="1170362" cy="5232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800" dirty="0" smtClean="0"/>
                <a:t>Enable</a:t>
              </a:r>
              <a:endParaRPr lang="en-US" sz="28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593387" y="3005406"/>
            <a:ext cx="4081743" cy="1093663"/>
            <a:chOff x="3593387" y="3005406"/>
            <a:chExt cx="4081743" cy="1093663"/>
          </a:xfrm>
        </p:grpSpPr>
        <p:cxnSp>
          <p:nvCxnSpPr>
            <p:cNvPr id="10" name="Curved Connector 9"/>
            <p:cNvCxnSpPr/>
            <p:nvPr/>
          </p:nvCxnSpPr>
          <p:spPr>
            <a:xfrm rot="16200000" flipH="1">
              <a:off x="5627909" y="970884"/>
              <a:ext cx="12700" cy="4081743"/>
            </a:xfrm>
            <a:prstGeom prst="curvedConnector3">
              <a:avLst>
                <a:gd name="adj1" fmla="val 6685866"/>
              </a:avLst>
            </a:prstGeom>
            <a:ln w="50800" cmpd="sng">
              <a:solidFill>
                <a:schemeClr val="tx2"/>
              </a:solidFill>
              <a:prstDash val="solid"/>
              <a:headEnd type="none"/>
              <a:tailEnd type="triangle" w="lg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124524" y="3575849"/>
              <a:ext cx="1055873" cy="5232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800" dirty="0" smtClean="0"/>
                <a:t>Cause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54454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Event-arguments and event-event relations</a:t>
            </a:r>
            <a:endParaRPr lang="en-US" sz="3200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13</a:t>
            </a:fld>
            <a:endParaRPr lang="en-US" altLang="zh-T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pic>
        <p:nvPicPr>
          <p:cNvPr id="7" name="Picture 6" descr="Screen Region 2014-10-22 at 18.09.58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791" y="1523858"/>
            <a:ext cx="7120759" cy="127217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88208" y="1664138"/>
            <a:ext cx="2496207" cy="10422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Total event-argument score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794469" y="1664138"/>
            <a:ext cx="3412358" cy="10422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Total event-event relation score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059791" y="2219433"/>
            <a:ext cx="823310" cy="33808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22969" y="4330595"/>
            <a:ext cx="7898063" cy="1998942"/>
            <a:chOff x="705714" y="4330595"/>
            <a:chExt cx="7898063" cy="1998942"/>
          </a:xfrm>
        </p:grpSpPr>
        <p:sp>
          <p:nvSpPr>
            <p:cNvPr id="10" name="Oval 9"/>
            <p:cNvSpPr/>
            <p:nvPr/>
          </p:nvSpPr>
          <p:spPr>
            <a:xfrm>
              <a:off x="2884766" y="4459295"/>
              <a:ext cx="1537369" cy="48126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plit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709556" y="4459295"/>
              <a:ext cx="1537369" cy="48126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absorb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3715730" y="5848274"/>
              <a:ext cx="1537369" cy="48126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transfer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05714" y="4479347"/>
              <a:ext cx="1149684" cy="44115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water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454093" y="4479347"/>
              <a:ext cx="1149684" cy="44115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light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700114" y="5868326"/>
              <a:ext cx="1149684" cy="44115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ions</a:t>
              </a:r>
              <a:endParaRPr lang="en-US" dirty="0"/>
            </a:p>
          </p:txBody>
        </p:sp>
        <p:cxnSp>
          <p:nvCxnSpPr>
            <p:cNvPr id="16" name="Straight Arrow Connector 15"/>
            <p:cNvCxnSpPr>
              <a:stCxn id="10" idx="2"/>
              <a:endCxn id="13" idx="3"/>
            </p:cNvCxnSpPr>
            <p:nvPr/>
          </p:nvCxnSpPr>
          <p:spPr>
            <a:xfrm flipH="1" flipV="1">
              <a:off x="1855398" y="4699926"/>
              <a:ext cx="1029368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1" idx="6"/>
              <a:endCxn id="14" idx="1"/>
            </p:cNvCxnSpPr>
            <p:nvPr/>
          </p:nvCxnSpPr>
          <p:spPr>
            <a:xfrm flipV="1">
              <a:off x="6246925" y="4699926"/>
              <a:ext cx="1207168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2" idx="6"/>
              <a:endCxn id="15" idx="1"/>
            </p:cNvCxnSpPr>
            <p:nvPr/>
          </p:nvCxnSpPr>
          <p:spPr>
            <a:xfrm flipV="1">
              <a:off x="5253099" y="6088905"/>
              <a:ext cx="1447015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052236" y="4330595"/>
              <a:ext cx="8894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Theme</a:t>
              </a:r>
              <a:endParaRPr lang="en-US" i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283849" y="4330595"/>
              <a:ext cx="8894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Theme</a:t>
              </a:r>
              <a:endParaRPr lang="en-US" i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537062" y="5719573"/>
              <a:ext cx="8894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Theme</a:t>
              </a:r>
              <a:endParaRPr lang="en-US" i="1" dirty="0"/>
            </a:p>
          </p:txBody>
        </p:sp>
        <p:cxnSp>
          <p:nvCxnSpPr>
            <p:cNvPr id="22" name="Straight Arrow Connector 21"/>
            <p:cNvCxnSpPr>
              <a:stCxn id="10" idx="4"/>
              <a:endCxn id="12" idx="1"/>
            </p:cNvCxnSpPr>
            <p:nvPr/>
          </p:nvCxnSpPr>
          <p:spPr>
            <a:xfrm>
              <a:off x="3653451" y="4940558"/>
              <a:ext cx="287421" cy="97819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4"/>
              <a:endCxn id="12" idx="7"/>
            </p:cNvCxnSpPr>
            <p:nvPr/>
          </p:nvCxnSpPr>
          <p:spPr>
            <a:xfrm flipH="1">
              <a:off x="5027957" y="4940558"/>
              <a:ext cx="450284" cy="97819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237186" y="5109609"/>
              <a:ext cx="831853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 smtClean="0"/>
                <a:t>Enable</a:t>
              </a:r>
              <a:endParaRPr lang="en-US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21013" y="5128325"/>
              <a:ext cx="752956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 smtClean="0"/>
                <a:t>Cause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8331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Event-arguments and event-event relations</a:t>
            </a:r>
            <a:endParaRPr lang="en-US" sz="3200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14</a:t>
            </a:fld>
            <a:endParaRPr lang="en-US" altLang="zh-T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pic>
        <p:nvPicPr>
          <p:cNvPr id="7" name="Picture 6" descr="Screen Region 2014-10-22 at 18.09.58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791" y="1523858"/>
            <a:ext cx="7120759" cy="127217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794469" y="1664138"/>
            <a:ext cx="3412358" cy="10422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Total event-event relation score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059791" y="2219433"/>
            <a:ext cx="823310" cy="33808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6426" y="2995448"/>
            <a:ext cx="101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Trigger </a:t>
            </a:r>
            <a:r>
              <a:rPr lang="en-US" i="1" dirty="0" smtClean="0"/>
              <a:t>t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95408" y="3406227"/>
            <a:ext cx="2320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Argument candidate </a:t>
            </a:r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60228" y="3364780"/>
            <a:ext cx="1824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Argument label </a:t>
            </a:r>
            <a:r>
              <a:rPr lang="en-US" i="1" dirty="0" smtClean="0"/>
              <a:t>L</a:t>
            </a:r>
            <a:endParaRPr lang="en-US" i="1" dirty="0"/>
          </a:p>
        </p:txBody>
      </p:sp>
      <p:sp>
        <p:nvSpPr>
          <p:cNvPr id="12" name="Rectangle 11"/>
          <p:cNvSpPr/>
          <p:nvPr/>
        </p:nvSpPr>
        <p:spPr>
          <a:xfrm>
            <a:off x="2635858" y="1664139"/>
            <a:ext cx="1886976" cy="893378"/>
          </a:xfrm>
          <a:prstGeom prst="rect">
            <a:avLst/>
          </a:prstGeom>
          <a:ln w="12700" cmpd="sng"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Score that </a:t>
            </a:r>
            <a:r>
              <a:rPr lang="en-US" sz="2000" dirty="0" err="1" smtClean="0"/>
              <a:t>arg</a:t>
            </a:r>
            <a:r>
              <a:rPr lang="en-US" sz="2000" dirty="0" smtClean="0"/>
              <a:t>-candidate has label L</a:t>
            </a:r>
            <a:endParaRPr lang="en-US" sz="2000" i="1" dirty="0"/>
          </a:p>
        </p:txBody>
      </p:sp>
      <p:sp>
        <p:nvSpPr>
          <p:cNvPr id="13" name="Rectangle 12"/>
          <p:cNvSpPr/>
          <p:nvPr/>
        </p:nvSpPr>
        <p:spPr>
          <a:xfrm>
            <a:off x="1953172" y="2412999"/>
            <a:ext cx="166414" cy="280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188779" y="2412999"/>
            <a:ext cx="166414" cy="280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452414" y="2412999"/>
            <a:ext cx="166414" cy="280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Elbow Connector 16"/>
          <p:cNvCxnSpPr>
            <a:stCxn id="13" idx="2"/>
            <a:endCxn id="5" idx="0"/>
          </p:cNvCxnSpPr>
          <p:nvPr/>
        </p:nvCxnSpPr>
        <p:spPr>
          <a:xfrm rot="5400000">
            <a:off x="1169414" y="2128482"/>
            <a:ext cx="302173" cy="1431759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4" idx="2"/>
          </p:cNvCxnSpPr>
          <p:nvPr/>
        </p:nvCxnSpPr>
        <p:spPr>
          <a:xfrm>
            <a:off x="2271986" y="2693275"/>
            <a:ext cx="0" cy="6715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2411569" y="2798017"/>
            <a:ext cx="712956" cy="50346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622969" y="4459295"/>
            <a:ext cx="7898063" cy="1870242"/>
            <a:chOff x="705714" y="4459295"/>
            <a:chExt cx="7898063" cy="1870242"/>
          </a:xfrm>
        </p:grpSpPr>
        <p:sp>
          <p:nvSpPr>
            <p:cNvPr id="39" name="Oval 38"/>
            <p:cNvSpPr/>
            <p:nvPr/>
          </p:nvSpPr>
          <p:spPr>
            <a:xfrm>
              <a:off x="2884766" y="4459295"/>
              <a:ext cx="1537369" cy="48126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plit</a:t>
              </a:r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4709556" y="4459295"/>
              <a:ext cx="1537369" cy="48126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absorb</a:t>
              </a:r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3715730" y="5848274"/>
              <a:ext cx="1537369" cy="48126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transfer</a:t>
              </a:r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05714" y="4479347"/>
              <a:ext cx="1149684" cy="44115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water</a:t>
              </a:r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454093" y="4479347"/>
              <a:ext cx="1149684" cy="44115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light</a:t>
              </a: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700114" y="5868326"/>
              <a:ext cx="1149684" cy="44115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ions</a:t>
              </a:r>
              <a:endParaRPr lang="en-US" dirty="0"/>
            </a:p>
          </p:txBody>
        </p:sp>
        <p:cxnSp>
          <p:nvCxnSpPr>
            <p:cNvPr id="46" name="Straight Arrow Connector 45"/>
            <p:cNvCxnSpPr>
              <a:stCxn id="39" idx="2"/>
              <a:endCxn id="42" idx="3"/>
            </p:cNvCxnSpPr>
            <p:nvPr/>
          </p:nvCxnSpPr>
          <p:spPr>
            <a:xfrm flipH="1" flipV="1">
              <a:off x="1855398" y="4699926"/>
              <a:ext cx="1029368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40" idx="6"/>
              <a:endCxn id="43" idx="1"/>
            </p:cNvCxnSpPr>
            <p:nvPr/>
          </p:nvCxnSpPr>
          <p:spPr>
            <a:xfrm flipV="1">
              <a:off x="6246925" y="4699926"/>
              <a:ext cx="1207168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41" idx="6"/>
              <a:endCxn id="44" idx="1"/>
            </p:cNvCxnSpPr>
            <p:nvPr/>
          </p:nvCxnSpPr>
          <p:spPr>
            <a:xfrm flipV="1">
              <a:off x="5253099" y="6088905"/>
              <a:ext cx="1447015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9" idx="4"/>
              <a:endCxn id="41" idx="1"/>
            </p:cNvCxnSpPr>
            <p:nvPr/>
          </p:nvCxnSpPr>
          <p:spPr>
            <a:xfrm>
              <a:off x="3653451" y="4940558"/>
              <a:ext cx="287421" cy="978195"/>
            </a:xfrm>
            <a:prstGeom prst="straightConnector1">
              <a:avLst/>
            </a:prstGeom>
            <a:ln w="9525" cmpd="sng">
              <a:solidFill>
                <a:schemeClr val="bg1">
                  <a:lumMod val="50000"/>
                </a:schemeClr>
              </a:solidFill>
              <a:prstDash val="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40" idx="4"/>
              <a:endCxn id="41" idx="7"/>
            </p:cNvCxnSpPr>
            <p:nvPr/>
          </p:nvCxnSpPr>
          <p:spPr>
            <a:xfrm flipH="1">
              <a:off x="5027957" y="4940558"/>
              <a:ext cx="450284" cy="978195"/>
            </a:xfrm>
            <a:prstGeom prst="straightConnector1">
              <a:avLst/>
            </a:prstGeom>
            <a:ln w="9525" cmpd="sng">
              <a:solidFill>
                <a:schemeClr val="bg1">
                  <a:lumMod val="50000"/>
                </a:schemeClr>
              </a:solidFill>
              <a:prstDash val="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1939061" y="4361407"/>
            <a:ext cx="799768" cy="11079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i="1" dirty="0" smtClean="0"/>
              <a:t>Agent</a:t>
            </a:r>
          </a:p>
          <a:p>
            <a:r>
              <a:rPr lang="en-US" sz="1600" i="1" dirty="0" smtClean="0"/>
              <a:t>Theme</a:t>
            </a:r>
          </a:p>
          <a:p>
            <a:r>
              <a:rPr lang="en-US" sz="1600" i="1" dirty="0" smtClean="0"/>
              <a:t>Source</a:t>
            </a:r>
          </a:p>
          <a:p>
            <a:r>
              <a:rPr lang="en-US" sz="1600" i="1" dirty="0" smtClean="0"/>
              <a:t>…??</a:t>
            </a:r>
            <a:endParaRPr lang="en-US" sz="1600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6418343" y="4381510"/>
            <a:ext cx="799768" cy="11079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i="1" dirty="0" smtClean="0"/>
              <a:t>Agent</a:t>
            </a:r>
          </a:p>
          <a:p>
            <a:r>
              <a:rPr lang="en-US" sz="1600" i="1" dirty="0" smtClean="0"/>
              <a:t>Theme</a:t>
            </a:r>
          </a:p>
          <a:p>
            <a:r>
              <a:rPr lang="en-US" sz="1600" i="1" dirty="0" smtClean="0"/>
              <a:t>Source</a:t>
            </a:r>
          </a:p>
          <a:p>
            <a:r>
              <a:rPr lang="en-US" sz="1600" i="1" dirty="0" smtClean="0"/>
              <a:t>…??</a:t>
            </a:r>
            <a:endParaRPr lang="en-US" sz="1600" i="1" dirty="0"/>
          </a:p>
        </p:txBody>
      </p:sp>
      <p:sp>
        <p:nvSpPr>
          <p:cNvPr id="50" name="TextBox 49"/>
          <p:cNvSpPr txBox="1"/>
          <p:nvPr/>
        </p:nvSpPr>
        <p:spPr>
          <a:xfrm>
            <a:off x="5397849" y="5634428"/>
            <a:ext cx="799768" cy="11079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i="1" dirty="0" smtClean="0"/>
              <a:t>Agent</a:t>
            </a:r>
          </a:p>
          <a:p>
            <a:r>
              <a:rPr lang="en-US" sz="1600" i="1" dirty="0" smtClean="0"/>
              <a:t>Theme</a:t>
            </a:r>
          </a:p>
          <a:p>
            <a:r>
              <a:rPr lang="en-US" sz="1600" i="1" dirty="0" smtClean="0"/>
              <a:t>Source</a:t>
            </a:r>
          </a:p>
          <a:p>
            <a:r>
              <a:rPr lang="en-US" sz="1600" i="1" dirty="0" smtClean="0"/>
              <a:t>…??</a:t>
            </a:r>
            <a:endParaRPr lang="en-US" sz="1600" i="1" dirty="0"/>
          </a:p>
        </p:txBody>
      </p:sp>
      <p:sp>
        <p:nvSpPr>
          <p:cNvPr id="4" name="Rectangle 3"/>
          <p:cNvSpPr/>
          <p:nvPr/>
        </p:nvSpPr>
        <p:spPr>
          <a:xfrm>
            <a:off x="1953172" y="1258576"/>
            <a:ext cx="2802306" cy="369332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dirty="0"/>
              <a:t>Total event-argument score </a:t>
            </a:r>
          </a:p>
        </p:txBody>
      </p:sp>
    </p:spTree>
    <p:extLst>
      <p:ext uri="{BB962C8B-B14F-4D97-AF65-F5344CB8AC3E}">
        <p14:creationId xmlns:p14="http://schemas.microsoft.com/office/powerpoint/2010/main" val="18218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Event-arguments and event-event relations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15</a:t>
            </a:fld>
            <a:endParaRPr lang="en-US" alt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pic>
        <p:nvPicPr>
          <p:cNvPr id="7" name="Picture 6" descr="Screen Region 2014-10-22 at 18.09.58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791" y="1523858"/>
            <a:ext cx="7120759" cy="127217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059791" y="2219433"/>
            <a:ext cx="823310" cy="33808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6426" y="2995448"/>
            <a:ext cx="101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Trigger </a:t>
            </a:r>
            <a:r>
              <a:rPr lang="en-US" i="1" dirty="0" smtClean="0"/>
              <a:t>t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95408" y="3406227"/>
            <a:ext cx="2320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Argument candidate </a:t>
            </a:r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60228" y="3364780"/>
            <a:ext cx="1824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Argument label </a:t>
            </a:r>
            <a:r>
              <a:rPr lang="en-US" i="1" dirty="0" smtClean="0"/>
              <a:t>L</a:t>
            </a:r>
            <a:endParaRPr lang="en-US" i="1" dirty="0"/>
          </a:p>
        </p:txBody>
      </p:sp>
      <p:sp>
        <p:nvSpPr>
          <p:cNvPr id="13" name="Rectangle 12"/>
          <p:cNvSpPr/>
          <p:nvPr/>
        </p:nvSpPr>
        <p:spPr>
          <a:xfrm>
            <a:off x="1953172" y="2412999"/>
            <a:ext cx="166414" cy="280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188779" y="2412999"/>
            <a:ext cx="166414" cy="280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452414" y="2412999"/>
            <a:ext cx="166414" cy="280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Elbow Connector 16"/>
          <p:cNvCxnSpPr>
            <a:stCxn id="13" idx="2"/>
            <a:endCxn id="5" idx="0"/>
          </p:cNvCxnSpPr>
          <p:nvPr/>
        </p:nvCxnSpPr>
        <p:spPr>
          <a:xfrm rot="5400000">
            <a:off x="1169414" y="2128482"/>
            <a:ext cx="302173" cy="1431759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4" idx="2"/>
          </p:cNvCxnSpPr>
          <p:nvPr/>
        </p:nvCxnSpPr>
        <p:spPr>
          <a:xfrm>
            <a:off x="2271986" y="2693275"/>
            <a:ext cx="0" cy="6715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2411569" y="2798017"/>
            <a:ext cx="712956" cy="50346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622969" y="4459295"/>
            <a:ext cx="7898063" cy="1870242"/>
            <a:chOff x="705714" y="4459295"/>
            <a:chExt cx="7898063" cy="1870242"/>
          </a:xfrm>
        </p:grpSpPr>
        <p:sp>
          <p:nvSpPr>
            <p:cNvPr id="39" name="Oval 38"/>
            <p:cNvSpPr/>
            <p:nvPr/>
          </p:nvSpPr>
          <p:spPr>
            <a:xfrm>
              <a:off x="2884766" y="4459295"/>
              <a:ext cx="1537369" cy="48126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plit</a:t>
              </a:r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4709556" y="4459295"/>
              <a:ext cx="1537369" cy="48126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absorb</a:t>
              </a:r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3715730" y="5848274"/>
              <a:ext cx="1537369" cy="48126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transfer</a:t>
              </a:r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05714" y="4479347"/>
              <a:ext cx="1149684" cy="441158"/>
            </a:xfrm>
            <a:prstGeom prst="rect">
              <a:avLst/>
            </a:prstGeom>
            <a:ln w="9525" cmpd="sng">
              <a:solidFill>
                <a:srgbClr val="7F7F7F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A6A6A6"/>
                  </a:solidFill>
                </a:rPr>
                <a:t>water</a:t>
              </a:r>
              <a:endParaRPr lang="en-US" dirty="0">
                <a:solidFill>
                  <a:srgbClr val="A6A6A6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454093" y="4479347"/>
              <a:ext cx="1149684" cy="441158"/>
            </a:xfrm>
            <a:prstGeom prst="rect">
              <a:avLst/>
            </a:prstGeom>
            <a:ln w="9525" cmpd="sng">
              <a:solidFill>
                <a:srgbClr val="7F7F7F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>
                      <a:lumMod val="65000"/>
                    </a:schemeClr>
                  </a:solidFill>
                </a:rPr>
                <a:t>light</a:t>
              </a:r>
              <a:endParaRPr lang="en-U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700114" y="5868326"/>
              <a:ext cx="1149684" cy="441158"/>
            </a:xfrm>
            <a:prstGeom prst="rect">
              <a:avLst/>
            </a:prstGeom>
            <a:ln w="9525" cmpd="sng">
              <a:solidFill>
                <a:srgbClr val="7F7F7F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A6A6A6"/>
                  </a:solidFill>
                </a:rPr>
                <a:t>ions</a:t>
              </a:r>
              <a:endParaRPr lang="en-US" dirty="0">
                <a:solidFill>
                  <a:srgbClr val="A6A6A6"/>
                </a:solidFill>
              </a:endParaRPr>
            </a:p>
          </p:txBody>
        </p:sp>
        <p:cxnSp>
          <p:nvCxnSpPr>
            <p:cNvPr id="46" name="Straight Arrow Connector 45"/>
            <p:cNvCxnSpPr>
              <a:stCxn id="39" idx="2"/>
              <a:endCxn id="42" idx="3"/>
            </p:cNvCxnSpPr>
            <p:nvPr/>
          </p:nvCxnSpPr>
          <p:spPr>
            <a:xfrm flipH="1" flipV="1">
              <a:off x="1855398" y="4699926"/>
              <a:ext cx="1029368" cy="1"/>
            </a:xfrm>
            <a:prstGeom prst="straightConnector1">
              <a:avLst/>
            </a:prstGeom>
            <a:ln w="9525" cmpd="sng">
              <a:solidFill>
                <a:srgbClr val="7F7F7F"/>
              </a:solidFill>
              <a:prstDash val="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40" idx="6"/>
              <a:endCxn id="43" idx="1"/>
            </p:cNvCxnSpPr>
            <p:nvPr/>
          </p:nvCxnSpPr>
          <p:spPr>
            <a:xfrm flipV="1">
              <a:off x="6246925" y="4699926"/>
              <a:ext cx="1207168" cy="1"/>
            </a:xfrm>
            <a:prstGeom prst="straightConnector1">
              <a:avLst/>
            </a:prstGeom>
            <a:ln w="9525" cmpd="sng">
              <a:solidFill>
                <a:srgbClr val="7F7F7F"/>
              </a:solidFill>
              <a:prstDash val="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41" idx="6"/>
              <a:endCxn id="44" idx="1"/>
            </p:cNvCxnSpPr>
            <p:nvPr/>
          </p:nvCxnSpPr>
          <p:spPr>
            <a:xfrm flipV="1">
              <a:off x="5253099" y="6088905"/>
              <a:ext cx="1447015" cy="1"/>
            </a:xfrm>
            <a:prstGeom prst="straightConnector1">
              <a:avLst/>
            </a:prstGeom>
            <a:ln w="9525" cmpd="sng">
              <a:solidFill>
                <a:srgbClr val="7F7F7F"/>
              </a:solidFill>
              <a:prstDash val="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9" idx="4"/>
              <a:endCxn id="41" idx="1"/>
            </p:cNvCxnSpPr>
            <p:nvPr/>
          </p:nvCxnSpPr>
          <p:spPr>
            <a:xfrm>
              <a:off x="3653451" y="4940558"/>
              <a:ext cx="287421" cy="97819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40" idx="4"/>
              <a:endCxn id="41" idx="7"/>
            </p:cNvCxnSpPr>
            <p:nvPr/>
          </p:nvCxnSpPr>
          <p:spPr>
            <a:xfrm flipH="1">
              <a:off x="5027957" y="4940558"/>
              <a:ext cx="450284" cy="97819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1804864" y="5256294"/>
            <a:ext cx="265633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Enable, Prevent, Same…?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715012" y="5256294"/>
            <a:ext cx="265633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Enable, Prevent, Same…?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361579" y="3734112"/>
            <a:ext cx="2079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air of events 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i="1" baseline="-25000" dirty="0"/>
              <a:t>1</a:t>
            </a:r>
            <a:r>
              <a:rPr lang="en-US" dirty="0"/>
              <a:t>, </a:t>
            </a:r>
            <a:r>
              <a:rPr lang="en-US" i="1" dirty="0"/>
              <a:t>t</a:t>
            </a:r>
            <a:r>
              <a:rPr lang="en-US" i="1" baseline="-25000" dirty="0"/>
              <a:t>2</a:t>
            </a:r>
            <a:r>
              <a:rPr lang="en-US" dirty="0"/>
              <a:t>) </a:t>
            </a:r>
            <a:r>
              <a:rPr lang="en-US" dirty="0" smtClean="0"/>
              <a:t> </a:t>
            </a:r>
            <a:endParaRPr lang="en-US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5868118" y="3364780"/>
            <a:ext cx="1686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Relation label </a:t>
            </a:r>
            <a:r>
              <a:rPr lang="en-US" i="1" dirty="0" smtClean="0"/>
              <a:t>R</a:t>
            </a:r>
            <a:endParaRPr lang="en-US" i="1" dirty="0"/>
          </a:p>
        </p:txBody>
      </p:sp>
      <p:sp>
        <p:nvSpPr>
          <p:cNvPr id="35" name="Rectangle 34"/>
          <p:cNvSpPr/>
          <p:nvPr/>
        </p:nvSpPr>
        <p:spPr>
          <a:xfrm>
            <a:off x="5784193" y="1756102"/>
            <a:ext cx="2641600" cy="656897"/>
          </a:xfrm>
          <a:prstGeom prst="rect">
            <a:avLst/>
          </a:prstGeom>
          <a:ln w="12700" cmpd="sng"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Score that trigger pair connected by relation R</a:t>
            </a:r>
            <a:endParaRPr lang="en-US" sz="2000" i="1" dirty="0"/>
          </a:p>
        </p:txBody>
      </p:sp>
      <p:cxnSp>
        <p:nvCxnSpPr>
          <p:cNvPr id="36" name="Elbow Connector 35"/>
          <p:cNvCxnSpPr/>
          <p:nvPr/>
        </p:nvCxnSpPr>
        <p:spPr>
          <a:xfrm>
            <a:off x="5139559" y="2688920"/>
            <a:ext cx="2" cy="10451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6200000" flipH="1">
            <a:off x="5575372" y="2775972"/>
            <a:ext cx="671506" cy="50611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2635858" y="1664139"/>
            <a:ext cx="1886976" cy="893378"/>
          </a:xfrm>
          <a:prstGeom prst="rect">
            <a:avLst/>
          </a:prstGeom>
          <a:ln w="12700" cmpd="sng"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Score that </a:t>
            </a:r>
            <a:r>
              <a:rPr lang="en-US" sz="2000" dirty="0" err="1" smtClean="0"/>
              <a:t>arg</a:t>
            </a:r>
            <a:r>
              <a:rPr lang="en-US" sz="2000" dirty="0" smtClean="0"/>
              <a:t>-candidate has label L</a:t>
            </a:r>
            <a:endParaRPr lang="en-US" sz="2000" i="1" dirty="0"/>
          </a:p>
        </p:txBody>
      </p:sp>
      <p:sp>
        <p:nvSpPr>
          <p:cNvPr id="45" name="Rectangle 44"/>
          <p:cNvSpPr/>
          <p:nvPr/>
        </p:nvSpPr>
        <p:spPr>
          <a:xfrm>
            <a:off x="4981423" y="1301694"/>
            <a:ext cx="3143553" cy="369332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/>
              <a:t>Total event-event relation score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42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 inference with constraints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16</a:t>
            </a:fld>
            <a:endParaRPr lang="en-US" altLang="zh-T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No overlapping arguments</a:t>
            </a:r>
            <a:endParaRPr lang="en-US" sz="20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Maximum number of arguments per event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Maximum number of events per entity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Connectivity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Events that share arguments must be related</a:t>
            </a:r>
            <a:endParaRPr lang="en-US" sz="24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293607"/>
            <a:ext cx="2825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And a few other constraints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005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 inference with constraints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17</a:t>
            </a:fld>
            <a:endParaRPr lang="en-US" altLang="zh-TW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A6A6A6"/>
                </a:solidFill>
              </a:rPr>
              <a:t>No overlapping arguments</a:t>
            </a:r>
            <a:endParaRPr lang="en-US" sz="2000" dirty="0" smtClean="0">
              <a:solidFill>
                <a:srgbClr val="A6A6A6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A6A6A6"/>
                </a:solidFill>
              </a:rPr>
              <a:t>Maximum number of arguments per trigger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A6A6A6"/>
                </a:solidFill>
              </a:rPr>
              <a:t>Maximum number of triggers per entity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A6A6A6"/>
                </a:solidFill>
              </a:rPr>
              <a:t>Connectivity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b="1" i="1" dirty="0" smtClean="0">
                <a:solidFill>
                  <a:srgbClr val="4F81BD"/>
                </a:solidFill>
              </a:rPr>
              <a:t>Events that share arguments must be related</a:t>
            </a:r>
            <a:endParaRPr lang="en-US" sz="2400" b="1" i="1" dirty="0">
              <a:solidFill>
                <a:srgbClr val="4F81BD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457200" y="990601"/>
            <a:ext cx="7366000" cy="247338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444976" y="1172090"/>
            <a:ext cx="1354667" cy="6208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Event 1</a:t>
            </a:r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4758265" y="1172090"/>
            <a:ext cx="1354667" cy="6208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Event 2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3124200" y="2752534"/>
            <a:ext cx="1368777" cy="550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Entity</a:t>
            </a:r>
            <a:endParaRPr lang="en-US" sz="2000" dirty="0"/>
          </a:p>
        </p:txBody>
      </p:sp>
      <p:cxnSp>
        <p:nvCxnSpPr>
          <p:cNvPr id="9" name="Straight Arrow Connector 8"/>
          <p:cNvCxnSpPr>
            <a:stCxn id="5" idx="5"/>
          </p:cNvCxnSpPr>
          <p:nvPr/>
        </p:nvCxnSpPr>
        <p:spPr>
          <a:xfrm>
            <a:off x="2601257" y="1702051"/>
            <a:ext cx="748720" cy="1050483"/>
          </a:xfrm>
          <a:prstGeom prst="straightConnector1">
            <a:avLst/>
          </a:prstGeom>
          <a:ln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3"/>
          </p:cNvCxnSpPr>
          <p:nvPr/>
        </p:nvCxnSpPr>
        <p:spPr>
          <a:xfrm flipH="1">
            <a:off x="4140200" y="1702051"/>
            <a:ext cx="816451" cy="1050483"/>
          </a:xfrm>
          <a:prstGeom prst="straightConnector1">
            <a:avLst/>
          </a:prstGeom>
          <a:ln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050925" y="2069821"/>
            <a:ext cx="1199444" cy="458082"/>
          </a:xfrm>
          <a:prstGeom prst="rect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Result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4286374" y="2069821"/>
            <a:ext cx="1199444" cy="458082"/>
          </a:xfrm>
          <a:prstGeom prst="rect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Agent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959146" y="1251701"/>
            <a:ext cx="1871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accent2"/>
                </a:solidFill>
              </a:rPr>
              <a:t>Not allowed!</a:t>
            </a:r>
            <a:endParaRPr lang="en-US" sz="2400" i="1" dirty="0">
              <a:solidFill>
                <a:schemeClr val="accent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5293607"/>
            <a:ext cx="2825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And a few other constraints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3399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 inference with constraints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18</a:t>
            </a:fld>
            <a:endParaRPr lang="en-US" altLang="zh-TW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A6A6A6"/>
                </a:solidFill>
              </a:rPr>
              <a:t>No overlapping arguments</a:t>
            </a:r>
            <a:endParaRPr lang="en-US" sz="2000" dirty="0" smtClean="0">
              <a:solidFill>
                <a:srgbClr val="A6A6A6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A6A6A6"/>
                </a:solidFill>
              </a:rPr>
              <a:t>Maximum number of arguments per trigger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A6A6A6"/>
                </a:solidFill>
              </a:rPr>
              <a:t>Maximum number of triggers per entity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A6A6A6"/>
                </a:solidFill>
              </a:rPr>
              <a:t>Connectivity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b="1" i="1" dirty="0" smtClean="0">
                <a:solidFill>
                  <a:srgbClr val="4F81BD"/>
                </a:solidFill>
              </a:rPr>
              <a:t>Events that share arguments must be related</a:t>
            </a:r>
            <a:endParaRPr lang="en-US" sz="2400" b="1" i="1" dirty="0">
              <a:solidFill>
                <a:srgbClr val="4F81BD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457200" y="990601"/>
            <a:ext cx="7366000" cy="247338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1444976" y="1172090"/>
            <a:ext cx="1354667" cy="6208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Event 1</a:t>
            </a:r>
            <a:endParaRPr lang="en-US" sz="2000" dirty="0"/>
          </a:p>
        </p:txBody>
      </p:sp>
      <p:sp>
        <p:nvSpPr>
          <p:cNvPr id="20" name="Oval 19"/>
          <p:cNvSpPr/>
          <p:nvPr/>
        </p:nvSpPr>
        <p:spPr>
          <a:xfrm>
            <a:off x="4758265" y="1172090"/>
            <a:ext cx="1354667" cy="6208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Event 2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3124200" y="2752534"/>
            <a:ext cx="1368777" cy="550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Entity</a:t>
            </a:r>
            <a:endParaRPr lang="en-US" sz="2000" dirty="0"/>
          </a:p>
        </p:txBody>
      </p:sp>
      <p:cxnSp>
        <p:nvCxnSpPr>
          <p:cNvPr id="22" name="Straight Arrow Connector 21"/>
          <p:cNvCxnSpPr>
            <a:stCxn id="21" idx="5"/>
          </p:cNvCxnSpPr>
          <p:nvPr/>
        </p:nvCxnSpPr>
        <p:spPr>
          <a:xfrm>
            <a:off x="2601257" y="1702051"/>
            <a:ext cx="748720" cy="1050483"/>
          </a:xfrm>
          <a:prstGeom prst="straightConnector1">
            <a:avLst/>
          </a:prstGeom>
          <a:ln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2" idx="3"/>
          </p:cNvCxnSpPr>
          <p:nvPr/>
        </p:nvCxnSpPr>
        <p:spPr>
          <a:xfrm flipH="1">
            <a:off x="4140200" y="1702051"/>
            <a:ext cx="816451" cy="1050483"/>
          </a:xfrm>
          <a:prstGeom prst="straightConnector1">
            <a:avLst/>
          </a:prstGeom>
          <a:ln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050925" y="2069821"/>
            <a:ext cx="1199444" cy="458082"/>
          </a:xfrm>
          <a:prstGeom prst="rect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Result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4286374" y="2069821"/>
            <a:ext cx="1199444" cy="458082"/>
          </a:xfrm>
          <a:prstGeom prst="rect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Agent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" y="5293607"/>
            <a:ext cx="2825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And a few other constraints</a:t>
            </a:r>
            <a:endParaRPr lang="en-US" i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800739" y="1462162"/>
            <a:ext cx="195862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51465" y="1301941"/>
            <a:ext cx="888735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Enable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6998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1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Example: Co-reference </a:t>
            </a:r>
            <a:r>
              <a:rPr lang="en-US" dirty="0"/>
              <a:t>resolution</a:t>
            </a:r>
          </a:p>
          <a:p>
            <a:r>
              <a:rPr lang="en-US" dirty="0" smtClean="0"/>
              <a:t>Example: Information Extraction</a:t>
            </a:r>
          </a:p>
          <a:p>
            <a:r>
              <a:rPr lang="en-US" dirty="0"/>
              <a:t>What do constraints give us?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19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19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Example: Co-reference </a:t>
            </a:r>
            <a:r>
              <a:rPr lang="en-US" dirty="0"/>
              <a:t>resolution</a:t>
            </a:r>
          </a:p>
          <a:p>
            <a:r>
              <a:rPr lang="en-US" dirty="0" smtClean="0"/>
              <a:t>Example: Information Extraction</a:t>
            </a:r>
          </a:p>
          <a:p>
            <a:r>
              <a:rPr lang="en-US" dirty="0"/>
              <a:t>What do constraints give us?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668043"/>
            <a:ext cx="4741101" cy="53861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6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constraints give us?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20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Makes it easy to add </a:t>
            </a:r>
            <a:r>
              <a:rPr lang="en-US" i="1" dirty="0" smtClean="0"/>
              <a:t>additional knowledge</a:t>
            </a:r>
          </a:p>
          <a:p>
            <a:pPr lvl="1"/>
            <a:r>
              <a:rPr lang="en-US" dirty="0" smtClean="0"/>
              <a:t>Specify them as Boolean formulas</a:t>
            </a:r>
          </a:p>
          <a:p>
            <a:pPr lvl="1"/>
            <a:r>
              <a:rPr lang="en-US" dirty="0" smtClean="0"/>
              <a:t>Examples</a:t>
            </a:r>
          </a:p>
          <a:p>
            <a:pPr lvl="2"/>
            <a:r>
              <a:rPr lang="en-US" dirty="0" smtClean="0"/>
              <a:t>“If y</a:t>
            </a:r>
            <a:r>
              <a:rPr lang="en-US" baseline="-25000" dirty="0" smtClean="0"/>
              <a:t>1</a:t>
            </a:r>
            <a:r>
              <a:rPr lang="en-US" dirty="0" smtClean="0"/>
              <a:t> is an A, then y</a:t>
            </a:r>
            <a:r>
              <a:rPr lang="en-US" baseline="-25000" dirty="0" smtClean="0"/>
              <a:t>2</a:t>
            </a:r>
            <a:r>
              <a:rPr lang="en-US" dirty="0" smtClean="0"/>
              <a:t> or y</a:t>
            </a:r>
            <a:r>
              <a:rPr lang="en-US" baseline="-25000" dirty="0" smtClean="0"/>
              <a:t>3</a:t>
            </a:r>
            <a:r>
              <a:rPr lang="en-US" dirty="0" smtClean="0"/>
              <a:t> should be a B or C”</a:t>
            </a:r>
          </a:p>
          <a:p>
            <a:pPr lvl="2"/>
            <a:r>
              <a:rPr lang="en-US" dirty="0" smtClean="0"/>
              <a:t>“No more than two A’s allowed in the output”</a:t>
            </a:r>
          </a:p>
          <a:p>
            <a:endParaRPr lang="en-US" dirty="0" smtClean="0"/>
          </a:p>
          <a:p>
            <a:r>
              <a:rPr lang="en-US" dirty="0" smtClean="0"/>
              <a:t>Many inference problems have “standard” mappings to ILPs</a:t>
            </a:r>
          </a:p>
          <a:p>
            <a:pPr lvl="1"/>
            <a:r>
              <a:rPr lang="en-US" dirty="0" smtClean="0"/>
              <a:t>Sequences, parsing, dependency parsing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At training time: Constraints act as surrogates for (many) training examples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976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ILP for inference: Remarks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18D4-0D70-44DE-A8FF-A8D5002D1168}" type="slidenum">
              <a:rPr lang="en-US" altLang="zh-TW" smtClean="0"/>
              <a:pPr/>
              <a:t>21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Any combinatorial optimization problem can be written as an integer program</a:t>
            </a:r>
          </a:p>
          <a:p>
            <a:pPr lvl="1"/>
            <a:r>
              <a:rPr lang="en-US" dirty="0" smtClean="0"/>
              <a:t>Even the “easy”/polynomial ones</a:t>
            </a:r>
          </a:p>
          <a:p>
            <a:pPr lvl="1"/>
            <a:r>
              <a:rPr lang="en-US" dirty="0" smtClean="0"/>
              <a:t>Given an ILP, checking whether it admits a polynomial-time algorithm is intractable in general</a:t>
            </a:r>
          </a:p>
          <a:p>
            <a:r>
              <a:rPr lang="en-US" dirty="0" smtClean="0"/>
              <a:t>ILPs are a general language for thinking about combinatorial optimization</a:t>
            </a:r>
          </a:p>
          <a:p>
            <a:pPr lvl="1"/>
            <a:r>
              <a:rPr lang="en-US" dirty="0" smtClean="0"/>
              <a:t>The representation allows us to make general statements about inference</a:t>
            </a:r>
          </a:p>
          <a:p>
            <a:pPr lvl="1"/>
            <a:r>
              <a:rPr lang="en-US" dirty="0" smtClean="0"/>
              <a:t>Important: Framing/writing down the inference problem is separate from solving it</a:t>
            </a:r>
          </a:p>
          <a:p>
            <a:r>
              <a:rPr lang="en-US" dirty="0" smtClean="0"/>
              <a:t>Off-the-shelf solvers for ILPs are quite good</a:t>
            </a:r>
          </a:p>
          <a:p>
            <a:pPr lvl="1"/>
            <a:r>
              <a:rPr lang="en-US" dirty="0" err="1" smtClean="0"/>
              <a:t>Gurobi</a:t>
            </a:r>
            <a:r>
              <a:rPr lang="en-US" dirty="0" smtClean="0"/>
              <a:t>, CPLEX</a:t>
            </a:r>
          </a:p>
          <a:p>
            <a:pPr lvl="1"/>
            <a:r>
              <a:rPr lang="en-US" dirty="0" smtClean="0"/>
              <a:t>Use an off the shelf solver only if you can’t solve your inference problem otherwise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2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Example: Co-reference </a:t>
            </a:r>
            <a:r>
              <a:rPr lang="en-US" dirty="0"/>
              <a:t>resolution</a:t>
            </a:r>
          </a:p>
          <a:p>
            <a:r>
              <a:rPr lang="en-US" dirty="0" smtClean="0"/>
              <a:t>Example: Information Extraction</a:t>
            </a:r>
          </a:p>
          <a:p>
            <a:r>
              <a:rPr lang="en-US" dirty="0"/>
              <a:t>What do constraints give us?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199" y="1828799"/>
            <a:ext cx="4741101" cy="53861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4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Co-reference Resolution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074CE-C30A-4906-A13E-F3E63223B4E1}" type="slidenum">
              <a:rPr lang="en-US" altLang="zh-TW" smtClean="0"/>
              <a:pPr>
                <a:defRPr/>
              </a:pPr>
              <a:t>3</a:t>
            </a:fld>
            <a:endParaRPr lang="en-US" altLang="zh-TW" dirty="0"/>
          </a:p>
        </p:txBody>
      </p:sp>
      <p:sp>
        <p:nvSpPr>
          <p:cNvPr id="7" name="TextBox 6"/>
          <p:cNvSpPr txBox="1"/>
          <p:nvPr/>
        </p:nvSpPr>
        <p:spPr>
          <a:xfrm>
            <a:off x="1265129" y="2108494"/>
            <a:ext cx="66137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Clinton told National Public Radio that his answers to questions about Lewinsky were constrained by Starr’s investigation. NPR reporter Mara </a:t>
            </a:r>
            <a:r>
              <a:rPr lang="en-US" sz="2400" dirty="0" err="1" smtClean="0"/>
              <a:t>Liasson</a:t>
            </a:r>
            <a:r>
              <a:rPr lang="en-US" sz="2400" dirty="0" smtClean="0"/>
              <a:t> asked Clinton “whether you had any conversations with her about her testimony, had any conversations at all.”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1344462" y="3262656"/>
            <a:ext cx="3003116" cy="355360"/>
          </a:xfrm>
          <a:prstGeom prst="rect">
            <a:avLst/>
          </a:prstGeom>
          <a:solidFill>
            <a:schemeClr val="accent6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2922741" y="2196541"/>
            <a:ext cx="4079309" cy="1052157"/>
            <a:chOff x="2584538" y="2793669"/>
            <a:chExt cx="4079309" cy="1052157"/>
          </a:xfrm>
        </p:grpSpPr>
        <p:sp>
          <p:nvSpPr>
            <p:cNvPr id="18" name="Rectangle 17"/>
            <p:cNvSpPr/>
            <p:nvPr/>
          </p:nvSpPr>
          <p:spPr>
            <a:xfrm>
              <a:off x="2584538" y="2793669"/>
              <a:ext cx="3003116" cy="355360"/>
            </a:xfrm>
            <a:prstGeom prst="rect">
              <a:avLst/>
            </a:prstGeom>
            <a:solidFill>
              <a:schemeClr val="accent2">
                <a:alpha val="4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893497" y="3490466"/>
              <a:ext cx="770350" cy="355360"/>
            </a:xfrm>
            <a:prstGeom prst="rect">
              <a:avLst/>
            </a:prstGeom>
            <a:solidFill>
              <a:schemeClr val="accent2">
                <a:alpha val="4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344462" y="2196541"/>
            <a:ext cx="5657588" cy="1820876"/>
            <a:chOff x="1006259" y="2793669"/>
            <a:chExt cx="5657588" cy="1820876"/>
          </a:xfrm>
        </p:grpSpPr>
        <p:sp>
          <p:nvSpPr>
            <p:cNvPr id="20" name="Rectangle 19"/>
            <p:cNvSpPr/>
            <p:nvPr/>
          </p:nvSpPr>
          <p:spPr>
            <a:xfrm>
              <a:off x="1006259" y="2793669"/>
              <a:ext cx="997905" cy="355360"/>
            </a:xfrm>
            <a:prstGeom prst="rect">
              <a:avLst/>
            </a:prstGeom>
            <a:solidFill>
              <a:schemeClr val="accent1">
                <a:alpha val="4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021895" y="3859784"/>
              <a:ext cx="997905" cy="355360"/>
            </a:xfrm>
            <a:prstGeom prst="rect">
              <a:avLst/>
            </a:prstGeom>
            <a:solidFill>
              <a:schemeClr val="accent1">
                <a:alpha val="4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164894" y="2793669"/>
              <a:ext cx="498953" cy="355360"/>
            </a:xfrm>
            <a:prstGeom prst="rect">
              <a:avLst/>
            </a:prstGeom>
            <a:solidFill>
              <a:schemeClr val="accent1">
                <a:alpha val="4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006259" y="4259185"/>
              <a:ext cx="498953" cy="355360"/>
            </a:xfrm>
            <a:prstGeom prst="rect">
              <a:avLst/>
            </a:prstGeom>
            <a:solidFill>
              <a:schemeClr val="accent1">
                <a:alpha val="4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104358" y="2565859"/>
            <a:ext cx="2418563" cy="1440799"/>
            <a:chOff x="4766155" y="3162987"/>
            <a:chExt cx="2418563" cy="1440799"/>
          </a:xfrm>
        </p:grpSpPr>
        <p:sp>
          <p:nvSpPr>
            <p:cNvPr id="24" name="Rectangle 23"/>
            <p:cNvSpPr/>
            <p:nvPr/>
          </p:nvSpPr>
          <p:spPr>
            <a:xfrm>
              <a:off x="4766155" y="3162987"/>
              <a:ext cx="1398739" cy="355360"/>
            </a:xfrm>
            <a:prstGeom prst="rect">
              <a:avLst/>
            </a:prstGeom>
            <a:solidFill>
              <a:srgbClr val="C00000">
                <a:alpha val="4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78680" y="4248426"/>
              <a:ext cx="520871" cy="355360"/>
            </a:xfrm>
            <a:prstGeom prst="rect">
              <a:avLst/>
            </a:prstGeom>
            <a:solidFill>
              <a:srgbClr val="C00000">
                <a:alpha val="4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663847" y="4248426"/>
              <a:ext cx="520871" cy="355360"/>
            </a:xfrm>
            <a:prstGeom prst="rect">
              <a:avLst/>
            </a:prstGeom>
            <a:solidFill>
              <a:srgbClr val="C00000">
                <a:alpha val="4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3377854" y="2863255"/>
            <a:ext cx="718157" cy="355360"/>
          </a:xfrm>
          <a:prstGeom prst="rect">
            <a:avLst/>
          </a:prstGeom>
          <a:solidFill>
            <a:schemeClr val="tx2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874764" y="5798776"/>
            <a:ext cx="5310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[K-W Chang et al 2011, Denis &amp; Baldridge, 2007]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82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Applying ILP inference for </a:t>
            </a:r>
            <a:r>
              <a:rPr lang="en-US" dirty="0" err="1" smtClean="0"/>
              <a:t>Coreference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4</a:t>
            </a:fld>
            <a:endParaRPr lang="en-US" altLang="zh-TW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Input: Mentions (i.e. spans of text)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Output: Clusters of mentions that refer to the same entity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265129" y="1143990"/>
            <a:ext cx="6613742" cy="2308324"/>
            <a:chOff x="1265129" y="2935212"/>
            <a:chExt cx="6613742" cy="2308324"/>
          </a:xfrm>
        </p:grpSpPr>
        <p:sp>
          <p:nvSpPr>
            <p:cNvPr id="9" name="TextBox 8"/>
            <p:cNvSpPr txBox="1"/>
            <p:nvPr/>
          </p:nvSpPr>
          <p:spPr>
            <a:xfrm>
              <a:off x="1265129" y="2935212"/>
              <a:ext cx="6613742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Clinton told National Public Radio that his answers to questions about Lewinsky were constrained by Starr’s investigation. NPR reporter Mara </a:t>
              </a:r>
              <a:r>
                <a:rPr lang="en-US" sz="2400" dirty="0" err="1" smtClean="0"/>
                <a:t>Liasson</a:t>
              </a:r>
              <a:r>
                <a:rPr lang="en-US" sz="2400" dirty="0" smtClean="0"/>
                <a:t> asked Clinton “whether you had any conversations with her about her testimony, had any conversations at all.”</a:t>
              </a:r>
              <a:endParaRPr lang="en-US" sz="2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44462" y="4089374"/>
              <a:ext cx="3003116" cy="355360"/>
            </a:xfrm>
            <a:prstGeom prst="rect">
              <a:avLst/>
            </a:prstGeom>
            <a:solidFill>
              <a:schemeClr val="accent6">
                <a:alpha val="4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2922741" y="3023259"/>
              <a:ext cx="4079309" cy="1052157"/>
              <a:chOff x="2584538" y="2793669"/>
              <a:chExt cx="4079309" cy="1052157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2584538" y="2793669"/>
                <a:ext cx="3003116" cy="355360"/>
              </a:xfrm>
              <a:prstGeom prst="rect">
                <a:avLst/>
              </a:prstGeom>
              <a:solidFill>
                <a:schemeClr val="accent2">
                  <a:alpha val="4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893497" y="3490466"/>
                <a:ext cx="770350" cy="355360"/>
              </a:xfrm>
              <a:prstGeom prst="rect">
                <a:avLst/>
              </a:prstGeom>
              <a:solidFill>
                <a:schemeClr val="accent2">
                  <a:alpha val="4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1344462" y="3023259"/>
              <a:ext cx="5657588" cy="1820876"/>
              <a:chOff x="1006259" y="2793669"/>
              <a:chExt cx="5657588" cy="1820876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006259" y="2793669"/>
                <a:ext cx="997905" cy="355360"/>
              </a:xfrm>
              <a:prstGeom prst="rect">
                <a:avLst/>
              </a:prstGeom>
              <a:solidFill>
                <a:schemeClr val="accent1">
                  <a:alpha val="4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021895" y="3859784"/>
                <a:ext cx="997905" cy="355360"/>
              </a:xfrm>
              <a:prstGeom prst="rect">
                <a:avLst/>
              </a:prstGeom>
              <a:solidFill>
                <a:schemeClr val="accent1">
                  <a:alpha val="4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164894" y="2793669"/>
                <a:ext cx="498953" cy="355360"/>
              </a:xfrm>
              <a:prstGeom prst="rect">
                <a:avLst/>
              </a:prstGeom>
              <a:solidFill>
                <a:schemeClr val="accent1">
                  <a:alpha val="4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006259" y="4259185"/>
                <a:ext cx="498953" cy="355360"/>
              </a:xfrm>
              <a:prstGeom prst="rect">
                <a:avLst/>
              </a:prstGeom>
              <a:solidFill>
                <a:schemeClr val="accent1">
                  <a:alpha val="4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5104358" y="3392577"/>
              <a:ext cx="2418563" cy="1440799"/>
              <a:chOff x="4766155" y="3162987"/>
              <a:chExt cx="2418563" cy="1440799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4766155" y="3162987"/>
                <a:ext cx="1398739" cy="355360"/>
              </a:xfrm>
              <a:prstGeom prst="rect">
                <a:avLst/>
              </a:prstGeom>
              <a:solidFill>
                <a:srgbClr val="C00000">
                  <a:alpha val="4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5278680" y="4248426"/>
                <a:ext cx="520871" cy="355360"/>
              </a:xfrm>
              <a:prstGeom prst="rect">
                <a:avLst/>
              </a:prstGeom>
              <a:solidFill>
                <a:srgbClr val="C00000">
                  <a:alpha val="4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6663847" y="4248426"/>
                <a:ext cx="520871" cy="355360"/>
              </a:xfrm>
              <a:prstGeom prst="rect">
                <a:avLst/>
              </a:prstGeom>
              <a:solidFill>
                <a:srgbClr val="C00000">
                  <a:alpha val="4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3377854" y="3689973"/>
              <a:ext cx="718157" cy="355360"/>
            </a:xfrm>
            <a:prstGeom prst="rect">
              <a:avLst/>
            </a:prstGeom>
            <a:solidFill>
              <a:schemeClr val="tx2">
                <a:alpha val="4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4372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mtClean="0"/>
              <a:t>Best-Link Inference</a:t>
            </a:r>
            <a:endParaRPr lang="zh-TW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5</a:t>
            </a:fld>
            <a:endParaRPr lang="en-US" altLang="zh-TW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For each mention, </a:t>
            </a:r>
            <a:r>
              <a:rPr lang="en-US" altLang="zh-TW" dirty="0"/>
              <a:t>B</a:t>
            </a:r>
            <a:r>
              <a:rPr lang="en-US" altLang="zh-TW" dirty="0" smtClean="0">
                <a:solidFill>
                  <a:schemeClr val="tx1"/>
                </a:solidFill>
              </a:rPr>
              <a:t>est-Link considers the best mention on its left to connect to</a:t>
            </a:r>
          </a:p>
          <a:p>
            <a:r>
              <a:rPr lang="en-US" altLang="zh-TW" dirty="0" smtClean="0">
                <a:solidFill>
                  <a:schemeClr val="tx1"/>
                </a:solidFill>
              </a:rPr>
              <a:t>Then, it creates a link between them if the score is above some threshold (typically 0)</a:t>
            </a:r>
          </a:p>
          <a:p>
            <a:pPr lvl="1"/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endParaRPr lang="en-US" altLang="zh-TW" dirty="0" smtClean="0">
              <a:solidFill>
                <a:schemeClr val="tx1"/>
              </a:solidFill>
            </a:endParaRPr>
          </a:p>
          <a:p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en-US" altLang="zh-TW" dirty="0" smtClean="0">
                <a:solidFill>
                  <a:schemeClr val="tx1"/>
                </a:solidFill>
              </a:rPr>
              <a:t>Best-Link inference is </a:t>
            </a:r>
            <a:r>
              <a:rPr lang="en-US" altLang="zh-TW" dirty="0" smtClean="0">
                <a:solidFill>
                  <a:schemeClr val="accent1"/>
                </a:solidFill>
              </a:rPr>
              <a:t>simple</a:t>
            </a:r>
            <a:r>
              <a:rPr lang="en-US" altLang="zh-TW" dirty="0" smtClean="0">
                <a:solidFill>
                  <a:schemeClr val="tx1"/>
                </a:solidFill>
              </a:rPr>
              <a:t> and </a:t>
            </a:r>
            <a:r>
              <a:rPr lang="en-US" altLang="zh-TW" dirty="0" smtClean="0">
                <a:solidFill>
                  <a:schemeClr val="accent1"/>
                </a:solidFill>
              </a:rPr>
              <a:t>effective</a:t>
            </a:r>
            <a:r>
              <a:rPr lang="en-US" altLang="zh-TW" dirty="0" smtClean="0">
                <a:solidFill>
                  <a:schemeClr val="tx1"/>
                </a:solidFill>
              </a:rPr>
              <a:t> 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TW" sz="2000" dirty="0" smtClean="0">
                <a:solidFill>
                  <a:schemeClr val="tx1"/>
                </a:solidFill>
              </a:rPr>
              <a:t>[</a:t>
            </a:r>
            <a:r>
              <a:rPr lang="en-US" altLang="zh-TW" sz="2000" dirty="0" err="1" smtClean="0">
                <a:solidFill>
                  <a:schemeClr val="tx1"/>
                </a:solidFill>
              </a:rPr>
              <a:t>Bengtson</a:t>
            </a:r>
            <a:r>
              <a:rPr lang="en-US" altLang="zh-TW" sz="2000" dirty="0" smtClean="0">
                <a:solidFill>
                  <a:schemeClr val="tx1"/>
                </a:solidFill>
              </a:rPr>
              <a:t> </a:t>
            </a:r>
            <a:r>
              <a:rPr lang="en-US" altLang="zh-TW" sz="2000" dirty="0" smtClean="0">
                <a:solidFill>
                  <a:schemeClr val="tx1"/>
                </a:solidFill>
              </a:rPr>
              <a:t>and Roth, </a:t>
            </a:r>
            <a:r>
              <a:rPr lang="en-US" altLang="zh-TW" sz="2000" dirty="0" smtClean="0">
                <a:solidFill>
                  <a:schemeClr val="tx1"/>
                </a:solidFill>
              </a:rPr>
              <a:t>2008]</a:t>
            </a:r>
            <a:endParaRPr lang="en-US" altLang="zh-TW" sz="2000" dirty="0" smtClean="0">
              <a:solidFill>
                <a:schemeClr val="tx1"/>
              </a:solidFill>
            </a:endParaRPr>
          </a:p>
        </p:txBody>
      </p:sp>
      <p:sp>
        <p:nvSpPr>
          <p:cNvPr id="37" name="矩形圖說文字 36"/>
          <p:cNvSpPr/>
          <p:nvPr/>
        </p:nvSpPr>
        <p:spPr>
          <a:xfrm>
            <a:off x="5940152" y="2996952"/>
            <a:ext cx="648072" cy="337538"/>
          </a:xfrm>
          <a:prstGeom prst="wedgeRectCallout">
            <a:avLst>
              <a:gd name="adj1" fmla="val -147844"/>
              <a:gd name="adj2" fmla="val 993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3.1</a:t>
            </a:r>
            <a:endParaRPr lang="zh-TW" alt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8" name="群組 37"/>
          <p:cNvGrpSpPr/>
          <p:nvPr/>
        </p:nvGrpSpPr>
        <p:grpSpPr>
          <a:xfrm>
            <a:off x="1979713" y="3897052"/>
            <a:ext cx="4619238" cy="0"/>
            <a:chOff x="1979713" y="3897052"/>
            <a:chExt cx="4619238" cy="0"/>
          </a:xfrm>
        </p:grpSpPr>
        <p:cxnSp>
          <p:nvCxnSpPr>
            <p:cNvPr id="14" name="直線接點 13"/>
            <p:cNvCxnSpPr/>
            <p:nvPr/>
          </p:nvCxnSpPr>
          <p:spPr>
            <a:xfrm>
              <a:off x="1979713" y="3897052"/>
              <a:ext cx="513250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>
              <a:off x="2800910" y="3897052"/>
              <a:ext cx="5132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3622108" y="3897052"/>
              <a:ext cx="513250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>
              <a:off x="4443306" y="3897052"/>
              <a:ext cx="5132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5264503" y="3897052"/>
              <a:ext cx="513250" cy="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>
              <a:off x="6085701" y="3897052"/>
              <a:ext cx="5132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0" name="手繪多邊形 19"/>
          <p:cNvSpPr/>
          <p:nvPr/>
        </p:nvSpPr>
        <p:spPr>
          <a:xfrm flipV="1">
            <a:off x="5487102" y="4009565"/>
            <a:ext cx="803898" cy="225025"/>
          </a:xfrm>
          <a:custGeom>
            <a:avLst/>
            <a:gdLst>
              <a:gd name="connsiteX0" fmla="*/ 599090 w 599090"/>
              <a:gd name="connsiteY0" fmla="*/ 279838 h 279838"/>
              <a:gd name="connsiteX1" fmla="*/ 323194 w 599090"/>
              <a:gd name="connsiteY1" fmla="*/ 3941 h 279838"/>
              <a:gd name="connsiteX2" fmla="*/ 0 w 599090"/>
              <a:gd name="connsiteY2" fmla="*/ 256190 h 27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9090" h="279838">
                <a:moveTo>
                  <a:pt x="599090" y="279838"/>
                </a:moveTo>
                <a:cubicBezTo>
                  <a:pt x="511066" y="143860"/>
                  <a:pt x="423042" y="7882"/>
                  <a:pt x="323194" y="3941"/>
                </a:cubicBezTo>
                <a:cubicBezTo>
                  <a:pt x="223346" y="0"/>
                  <a:pt x="111673" y="128095"/>
                  <a:pt x="0" y="256190"/>
                </a:cubicBezTo>
              </a:path>
            </a:pathLst>
          </a:custGeom>
          <a:ln>
            <a:solidFill>
              <a:schemeClr val="accent1"/>
            </a:solidFill>
            <a:prstDash val="sysDot"/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sz="2800"/>
          </a:p>
        </p:txBody>
      </p:sp>
      <p:sp>
        <p:nvSpPr>
          <p:cNvPr id="21" name="手繪多邊形 20"/>
          <p:cNvSpPr/>
          <p:nvPr/>
        </p:nvSpPr>
        <p:spPr>
          <a:xfrm flipV="1">
            <a:off x="4648605" y="3996762"/>
            <a:ext cx="1675220" cy="462852"/>
          </a:xfrm>
          <a:custGeom>
            <a:avLst/>
            <a:gdLst>
              <a:gd name="connsiteX0" fmla="*/ 599090 w 599090"/>
              <a:gd name="connsiteY0" fmla="*/ 279838 h 279838"/>
              <a:gd name="connsiteX1" fmla="*/ 323194 w 599090"/>
              <a:gd name="connsiteY1" fmla="*/ 3941 h 279838"/>
              <a:gd name="connsiteX2" fmla="*/ 0 w 599090"/>
              <a:gd name="connsiteY2" fmla="*/ 256190 h 27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9090" h="279838">
                <a:moveTo>
                  <a:pt x="599090" y="279838"/>
                </a:moveTo>
                <a:cubicBezTo>
                  <a:pt x="511066" y="143860"/>
                  <a:pt x="423042" y="7882"/>
                  <a:pt x="323194" y="3941"/>
                </a:cubicBezTo>
                <a:cubicBezTo>
                  <a:pt x="223346" y="0"/>
                  <a:pt x="111673" y="128095"/>
                  <a:pt x="0" y="256190"/>
                </a:cubicBezTo>
              </a:path>
            </a:pathLst>
          </a:custGeom>
          <a:ln>
            <a:solidFill>
              <a:schemeClr val="accent1"/>
            </a:solidFill>
            <a:prstDash val="sysDot"/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sz="2800"/>
          </a:p>
        </p:txBody>
      </p:sp>
      <p:sp>
        <p:nvSpPr>
          <p:cNvPr id="22" name="手繪多邊形 21"/>
          <p:cNvSpPr/>
          <p:nvPr/>
        </p:nvSpPr>
        <p:spPr>
          <a:xfrm flipV="1">
            <a:off x="2903560" y="4009565"/>
            <a:ext cx="3420264" cy="787587"/>
          </a:xfrm>
          <a:custGeom>
            <a:avLst/>
            <a:gdLst>
              <a:gd name="connsiteX0" fmla="*/ 599090 w 599090"/>
              <a:gd name="connsiteY0" fmla="*/ 279838 h 279838"/>
              <a:gd name="connsiteX1" fmla="*/ 323194 w 599090"/>
              <a:gd name="connsiteY1" fmla="*/ 3941 h 279838"/>
              <a:gd name="connsiteX2" fmla="*/ 0 w 599090"/>
              <a:gd name="connsiteY2" fmla="*/ 256190 h 27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9090" h="279838">
                <a:moveTo>
                  <a:pt x="599090" y="279838"/>
                </a:moveTo>
                <a:cubicBezTo>
                  <a:pt x="511066" y="143860"/>
                  <a:pt x="423042" y="7882"/>
                  <a:pt x="323194" y="3941"/>
                </a:cubicBezTo>
                <a:cubicBezTo>
                  <a:pt x="223346" y="0"/>
                  <a:pt x="111673" y="128095"/>
                  <a:pt x="0" y="256190"/>
                </a:cubicBezTo>
              </a:path>
            </a:pathLst>
          </a:custGeom>
          <a:ln>
            <a:solidFill>
              <a:schemeClr val="accent1"/>
            </a:solidFill>
            <a:prstDash val="sysDot"/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sz="2800"/>
          </a:p>
        </p:txBody>
      </p:sp>
      <p:sp>
        <p:nvSpPr>
          <p:cNvPr id="23" name="手繪多邊形 22"/>
          <p:cNvSpPr/>
          <p:nvPr/>
        </p:nvSpPr>
        <p:spPr>
          <a:xfrm>
            <a:off x="2287661" y="3221977"/>
            <a:ext cx="4036164" cy="562564"/>
          </a:xfrm>
          <a:custGeom>
            <a:avLst/>
            <a:gdLst>
              <a:gd name="connsiteX0" fmla="*/ 599090 w 599090"/>
              <a:gd name="connsiteY0" fmla="*/ 279838 h 279838"/>
              <a:gd name="connsiteX1" fmla="*/ 323194 w 599090"/>
              <a:gd name="connsiteY1" fmla="*/ 3941 h 279838"/>
              <a:gd name="connsiteX2" fmla="*/ 0 w 599090"/>
              <a:gd name="connsiteY2" fmla="*/ 256190 h 27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9090" h="279838">
                <a:moveTo>
                  <a:pt x="599090" y="279838"/>
                </a:moveTo>
                <a:cubicBezTo>
                  <a:pt x="511066" y="143860"/>
                  <a:pt x="423042" y="7882"/>
                  <a:pt x="323194" y="3941"/>
                </a:cubicBezTo>
                <a:cubicBezTo>
                  <a:pt x="223346" y="0"/>
                  <a:pt x="111673" y="128095"/>
                  <a:pt x="0" y="256190"/>
                </a:cubicBezTo>
              </a:path>
            </a:pathLst>
          </a:custGeom>
          <a:ln>
            <a:solidFill>
              <a:schemeClr val="accent1"/>
            </a:solidFill>
            <a:prstDash val="sysDot"/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sz="2800"/>
          </a:p>
        </p:txBody>
      </p:sp>
      <p:sp>
        <p:nvSpPr>
          <p:cNvPr id="25" name="矩形圖說文字 24"/>
          <p:cNvSpPr/>
          <p:nvPr/>
        </p:nvSpPr>
        <p:spPr>
          <a:xfrm>
            <a:off x="2595611" y="2996952"/>
            <a:ext cx="615898" cy="337538"/>
          </a:xfrm>
          <a:prstGeom prst="wedgeRectCallout">
            <a:avLst>
              <a:gd name="adj1" fmla="val 192635"/>
              <a:gd name="adj2" fmla="val 150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1.5</a:t>
            </a:r>
            <a:endParaRPr lang="zh-TW" alt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矩形圖說文字 26"/>
          <p:cNvSpPr/>
          <p:nvPr/>
        </p:nvSpPr>
        <p:spPr>
          <a:xfrm>
            <a:off x="2492961" y="4347104"/>
            <a:ext cx="615898" cy="337538"/>
          </a:xfrm>
          <a:prstGeom prst="wedgeRectCallout">
            <a:avLst>
              <a:gd name="adj1" fmla="val 139724"/>
              <a:gd name="adj2" fmla="val 77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-1.5</a:t>
            </a:r>
            <a:endParaRPr lang="zh-TW" alt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矩形圖說文字 27"/>
          <p:cNvSpPr/>
          <p:nvPr/>
        </p:nvSpPr>
        <p:spPr>
          <a:xfrm>
            <a:off x="4135356" y="4234592"/>
            <a:ext cx="615898" cy="337538"/>
          </a:xfrm>
          <a:prstGeom prst="wedgeRectCallout">
            <a:avLst>
              <a:gd name="adj1" fmla="val 139724"/>
              <a:gd name="adj2" fmla="val 77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1.2</a:t>
            </a:r>
            <a:endParaRPr lang="zh-TW" alt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矩形圖說文字 28"/>
          <p:cNvSpPr/>
          <p:nvPr/>
        </p:nvSpPr>
        <p:spPr>
          <a:xfrm>
            <a:off x="6188346" y="4459622"/>
            <a:ext cx="615898" cy="337538"/>
          </a:xfrm>
          <a:prstGeom prst="wedgeRectCallout">
            <a:avLst>
              <a:gd name="adj1" fmla="val -121181"/>
              <a:gd name="adj2" fmla="val -1126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0.2</a:t>
            </a:r>
            <a:endParaRPr lang="zh-TW" alt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372200" y="3563724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i="1" dirty="0" smtClean="0"/>
              <a:t>u</a:t>
            </a:r>
            <a:endParaRPr lang="zh-TW" altLang="en-US" b="1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3563888" y="3573016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b="1" i="1" dirty="0" smtClean="0"/>
              <a:t>m</a:t>
            </a:r>
            <a:r>
              <a:rPr lang="en-US" altLang="zh-TW" sz="2000" b="1" i="1" baseline="30000" dirty="0" smtClean="0">
                <a:latin typeface="Tempus Sans ITC"/>
              </a:rPr>
              <a:t>*</a:t>
            </a:r>
            <a:endParaRPr lang="zh-TW" altLang="en-US" sz="4000" b="1" i="1" baseline="30000" dirty="0">
              <a:latin typeface="Tempus Sans ITC"/>
            </a:endParaRPr>
          </a:p>
        </p:txBody>
      </p:sp>
      <p:sp>
        <p:nvSpPr>
          <p:cNvPr id="35" name="手繪多邊形 34"/>
          <p:cNvSpPr/>
          <p:nvPr/>
        </p:nvSpPr>
        <p:spPr>
          <a:xfrm>
            <a:off x="4211960" y="3501008"/>
            <a:ext cx="2304256" cy="346540"/>
          </a:xfrm>
          <a:custGeom>
            <a:avLst/>
            <a:gdLst>
              <a:gd name="connsiteX0" fmla="*/ 599090 w 599090"/>
              <a:gd name="connsiteY0" fmla="*/ 279838 h 279838"/>
              <a:gd name="connsiteX1" fmla="*/ 323194 w 599090"/>
              <a:gd name="connsiteY1" fmla="*/ 3941 h 279838"/>
              <a:gd name="connsiteX2" fmla="*/ 0 w 599090"/>
              <a:gd name="connsiteY2" fmla="*/ 256190 h 27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9090" h="279838">
                <a:moveTo>
                  <a:pt x="599090" y="279838"/>
                </a:moveTo>
                <a:cubicBezTo>
                  <a:pt x="511066" y="143860"/>
                  <a:pt x="423042" y="7882"/>
                  <a:pt x="323194" y="3941"/>
                </a:cubicBezTo>
                <a:cubicBezTo>
                  <a:pt x="223346" y="0"/>
                  <a:pt x="111673" y="128095"/>
                  <a:pt x="0" y="256190"/>
                </a:cubicBezTo>
              </a:path>
            </a:pathLst>
          </a:custGeom>
          <a:ln>
            <a:solidFill>
              <a:schemeClr val="accent1"/>
            </a:solidFill>
            <a:prstDash val="sysDot"/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sz="2800"/>
          </a:p>
        </p:txBody>
      </p:sp>
      <p:sp>
        <p:nvSpPr>
          <p:cNvPr id="24" name="手繪多邊形 23"/>
          <p:cNvSpPr/>
          <p:nvPr/>
        </p:nvSpPr>
        <p:spPr>
          <a:xfrm>
            <a:off x="4122448" y="3523510"/>
            <a:ext cx="2393768" cy="337538"/>
          </a:xfrm>
          <a:custGeom>
            <a:avLst/>
            <a:gdLst>
              <a:gd name="connsiteX0" fmla="*/ 599090 w 599090"/>
              <a:gd name="connsiteY0" fmla="*/ 279838 h 279838"/>
              <a:gd name="connsiteX1" fmla="*/ 323194 w 599090"/>
              <a:gd name="connsiteY1" fmla="*/ 3941 h 279838"/>
              <a:gd name="connsiteX2" fmla="*/ 0 w 599090"/>
              <a:gd name="connsiteY2" fmla="*/ 256190 h 27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9090" h="279838">
                <a:moveTo>
                  <a:pt x="599090" y="279838"/>
                </a:moveTo>
                <a:cubicBezTo>
                  <a:pt x="511066" y="143860"/>
                  <a:pt x="423042" y="7882"/>
                  <a:pt x="323194" y="3941"/>
                </a:cubicBezTo>
                <a:cubicBezTo>
                  <a:pt x="223346" y="0"/>
                  <a:pt x="111673" y="128095"/>
                  <a:pt x="0" y="256190"/>
                </a:cubicBezTo>
              </a:path>
            </a:pathLst>
          </a:custGeom>
          <a:ln w="57150">
            <a:solidFill>
              <a:srgbClr val="0070C0"/>
            </a:solidFill>
            <a:prstDash val="solid"/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sz="2800"/>
          </a:p>
        </p:txBody>
      </p:sp>
    </p:spTree>
    <p:extLst>
      <p:ext uri="{BB962C8B-B14F-4D97-AF65-F5344CB8AC3E}">
        <p14:creationId xmlns:p14="http://schemas.microsoft.com/office/powerpoint/2010/main" val="153354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7" grpId="0" animBg="1"/>
      <p:bldP spid="28" grpId="0" animBg="1"/>
      <p:bldP spid="29" grpId="0" animBg="1"/>
      <p:bldP spid="30" grpId="0"/>
      <p:bldP spid="32" grpId="0"/>
      <p:bldP spid="35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All-Link Inference</a:t>
            </a:r>
            <a:endParaRPr lang="zh-TW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6</a:t>
            </a:fld>
            <a:endParaRPr lang="en-US" alt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  <a:ea typeface="新細明體" pitchFamily="18" charset="-120"/>
              </a:rPr>
              <a:t>It scores a clustering of mentions by including </a:t>
            </a:r>
            <a:r>
              <a:rPr lang="en-US" altLang="zh-TW" b="1" dirty="0" smtClean="0">
                <a:solidFill>
                  <a:schemeClr val="accent1"/>
                </a:solidFill>
                <a:ea typeface="新細明體" pitchFamily="18" charset="-120"/>
              </a:rPr>
              <a:t>all possible pairwise links</a:t>
            </a:r>
            <a:r>
              <a:rPr lang="en-US" altLang="zh-TW" dirty="0" smtClean="0">
                <a:solidFill>
                  <a:schemeClr val="accent1"/>
                </a:solidFill>
                <a:ea typeface="新細明體" pitchFamily="18" charset="-120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ea typeface="新細明體" pitchFamily="18" charset="-120"/>
              </a:rPr>
              <a:t>in the score:</a:t>
            </a:r>
          </a:p>
          <a:p>
            <a:endParaRPr lang="en-US" altLang="zh-TW" dirty="0" smtClean="0">
              <a:solidFill>
                <a:schemeClr val="tx1"/>
              </a:solidFill>
              <a:ea typeface="新細明體" pitchFamily="18" charset="-120"/>
            </a:endParaRPr>
          </a:p>
          <a:p>
            <a:endParaRPr lang="en-US" altLang="zh-TW" dirty="0" smtClean="0">
              <a:solidFill>
                <a:schemeClr val="tx1"/>
              </a:solidFill>
              <a:ea typeface="新細明體" pitchFamily="18" charset="-120"/>
            </a:endParaRPr>
          </a:p>
          <a:p>
            <a:endParaRPr lang="en-US" altLang="zh-TW" dirty="0" smtClean="0">
              <a:solidFill>
                <a:schemeClr val="tx1"/>
              </a:solidFill>
              <a:ea typeface="新細明體" pitchFamily="18" charset="-120"/>
            </a:endParaRPr>
          </a:p>
          <a:p>
            <a:endParaRPr lang="en-US" altLang="zh-TW" dirty="0" smtClean="0">
              <a:solidFill>
                <a:schemeClr val="tx1"/>
              </a:solidFill>
              <a:ea typeface="新細明體" pitchFamily="18" charset="-120"/>
            </a:endParaRPr>
          </a:p>
          <a:p>
            <a:endParaRPr lang="en-US" altLang="zh-TW" dirty="0" smtClean="0">
              <a:solidFill>
                <a:schemeClr val="tx1"/>
              </a:solidFill>
              <a:ea typeface="新細明體" pitchFamily="18" charset="-120"/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US" altLang="zh-TW" sz="2000" dirty="0" smtClean="0">
                <a:solidFill>
                  <a:schemeClr val="tx1"/>
                </a:solidFill>
              </a:rPr>
              <a:t>[McCallum </a:t>
            </a:r>
            <a:r>
              <a:rPr lang="en-US" altLang="zh-TW" sz="2000" dirty="0" smtClean="0">
                <a:solidFill>
                  <a:schemeClr val="tx1"/>
                </a:solidFill>
              </a:rPr>
              <a:t>and Wellner, 2003; Finley and Joachims, </a:t>
            </a:r>
            <a:r>
              <a:rPr lang="en-US" altLang="zh-TW" sz="2000" dirty="0" smtClean="0">
                <a:solidFill>
                  <a:schemeClr val="tx1"/>
                </a:solidFill>
              </a:rPr>
              <a:t>2005]</a:t>
            </a:r>
            <a:endParaRPr lang="en-US" altLang="zh-TW" sz="2000" dirty="0" smtClean="0">
              <a:solidFill>
                <a:schemeClr val="tx1"/>
              </a:solidFill>
            </a:endParaRPr>
          </a:p>
          <a:p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endParaRPr lang="en-US" altLang="zh-TW" dirty="0" smtClean="0">
              <a:solidFill>
                <a:schemeClr val="tx1"/>
              </a:solidFill>
            </a:endParaRPr>
          </a:p>
        </p:txBody>
      </p:sp>
      <p:grpSp>
        <p:nvGrpSpPr>
          <p:cNvPr id="38" name="群組 37"/>
          <p:cNvGrpSpPr/>
          <p:nvPr/>
        </p:nvGrpSpPr>
        <p:grpSpPr>
          <a:xfrm>
            <a:off x="1795862" y="1988840"/>
            <a:ext cx="5008386" cy="2016224"/>
            <a:chOff x="1835696" y="2060848"/>
            <a:chExt cx="5008386" cy="2016224"/>
          </a:xfrm>
        </p:grpSpPr>
        <p:cxnSp>
          <p:nvCxnSpPr>
            <p:cNvPr id="39" name="直線接點 38"/>
            <p:cNvCxnSpPr/>
            <p:nvPr/>
          </p:nvCxnSpPr>
          <p:spPr>
            <a:xfrm>
              <a:off x="2022306" y="3104970"/>
              <a:ext cx="513249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/>
            <p:nvPr/>
          </p:nvCxnSpPr>
          <p:spPr>
            <a:xfrm>
              <a:off x="2843504" y="3104970"/>
              <a:ext cx="513249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/>
            <p:nvPr/>
          </p:nvCxnSpPr>
          <p:spPr>
            <a:xfrm>
              <a:off x="3664701" y="3104970"/>
              <a:ext cx="513249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>
              <a:off x="4485899" y="3104970"/>
              <a:ext cx="513249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5307097" y="3104970"/>
              <a:ext cx="513249" cy="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6128294" y="3104970"/>
              <a:ext cx="513249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45" name="群組 32"/>
            <p:cNvGrpSpPr/>
            <p:nvPr/>
          </p:nvGrpSpPr>
          <p:grpSpPr>
            <a:xfrm>
              <a:off x="1835696" y="2060848"/>
              <a:ext cx="5008386" cy="2016224"/>
              <a:chOff x="1835696" y="2060848"/>
              <a:chExt cx="5008386" cy="2016224"/>
            </a:xfrm>
          </p:grpSpPr>
          <p:sp>
            <p:nvSpPr>
              <p:cNvPr id="46" name="手繪多邊形 45"/>
              <p:cNvSpPr/>
              <p:nvPr/>
            </p:nvSpPr>
            <p:spPr>
              <a:xfrm flipV="1">
                <a:off x="3059831" y="3212974"/>
                <a:ext cx="1800200" cy="360041"/>
              </a:xfrm>
              <a:custGeom>
                <a:avLst/>
                <a:gdLst>
                  <a:gd name="connsiteX0" fmla="*/ 599090 w 599090"/>
                  <a:gd name="connsiteY0" fmla="*/ 279838 h 279838"/>
                  <a:gd name="connsiteX1" fmla="*/ 323194 w 599090"/>
                  <a:gd name="connsiteY1" fmla="*/ 3941 h 279838"/>
                  <a:gd name="connsiteX2" fmla="*/ 0 w 599090"/>
                  <a:gd name="connsiteY2" fmla="*/ 256190 h 279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99090" h="279838">
                    <a:moveTo>
                      <a:pt x="599090" y="279838"/>
                    </a:moveTo>
                    <a:cubicBezTo>
                      <a:pt x="511066" y="143860"/>
                      <a:pt x="423042" y="7882"/>
                      <a:pt x="323194" y="3941"/>
                    </a:cubicBezTo>
                    <a:cubicBezTo>
                      <a:pt x="223346" y="0"/>
                      <a:pt x="111673" y="128095"/>
                      <a:pt x="0" y="256190"/>
                    </a:cubicBezTo>
                  </a:path>
                </a:pathLst>
              </a:custGeom>
              <a:ln w="57150">
                <a:solidFill>
                  <a:schemeClr val="accent5">
                    <a:lumMod val="50000"/>
                  </a:schemeClr>
                </a:solidFill>
                <a:prstDash val="solid"/>
                <a:headEnd type="triangle" w="med" len="med"/>
                <a:tailEnd type="triangl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 sz="2800"/>
              </a:p>
            </p:txBody>
          </p:sp>
          <p:sp>
            <p:nvSpPr>
              <p:cNvPr id="47" name="手繪多邊形 46"/>
              <p:cNvSpPr/>
              <p:nvPr/>
            </p:nvSpPr>
            <p:spPr>
              <a:xfrm>
                <a:off x="2330255" y="2504903"/>
                <a:ext cx="4036163" cy="500056"/>
              </a:xfrm>
              <a:custGeom>
                <a:avLst/>
                <a:gdLst>
                  <a:gd name="connsiteX0" fmla="*/ 599090 w 599090"/>
                  <a:gd name="connsiteY0" fmla="*/ 279838 h 279838"/>
                  <a:gd name="connsiteX1" fmla="*/ 323194 w 599090"/>
                  <a:gd name="connsiteY1" fmla="*/ 3941 h 279838"/>
                  <a:gd name="connsiteX2" fmla="*/ 0 w 599090"/>
                  <a:gd name="connsiteY2" fmla="*/ 256190 h 279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99090" h="279838">
                    <a:moveTo>
                      <a:pt x="599090" y="279838"/>
                    </a:moveTo>
                    <a:cubicBezTo>
                      <a:pt x="511066" y="143860"/>
                      <a:pt x="423042" y="7882"/>
                      <a:pt x="323194" y="3941"/>
                    </a:cubicBezTo>
                    <a:cubicBezTo>
                      <a:pt x="223346" y="0"/>
                      <a:pt x="111673" y="128095"/>
                      <a:pt x="0" y="256190"/>
                    </a:cubicBezTo>
                  </a:path>
                </a:pathLst>
              </a:custGeom>
              <a:ln w="57150">
                <a:solidFill>
                  <a:srgbClr val="0070C0"/>
                </a:solidFill>
                <a:prstDash val="solid"/>
                <a:headEnd type="triangle" w="med" len="med"/>
                <a:tailEnd type="triangl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 sz="2800"/>
              </a:p>
            </p:txBody>
          </p:sp>
          <p:sp>
            <p:nvSpPr>
              <p:cNvPr id="48" name="手繪多邊形 47"/>
              <p:cNvSpPr/>
              <p:nvPr/>
            </p:nvSpPr>
            <p:spPr>
              <a:xfrm>
                <a:off x="3972651" y="2704925"/>
                <a:ext cx="2393768" cy="300034"/>
              </a:xfrm>
              <a:custGeom>
                <a:avLst/>
                <a:gdLst>
                  <a:gd name="connsiteX0" fmla="*/ 599090 w 599090"/>
                  <a:gd name="connsiteY0" fmla="*/ 279838 h 279838"/>
                  <a:gd name="connsiteX1" fmla="*/ 323194 w 599090"/>
                  <a:gd name="connsiteY1" fmla="*/ 3941 h 279838"/>
                  <a:gd name="connsiteX2" fmla="*/ 0 w 599090"/>
                  <a:gd name="connsiteY2" fmla="*/ 256190 h 279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99090" h="279838">
                    <a:moveTo>
                      <a:pt x="599090" y="279838"/>
                    </a:moveTo>
                    <a:cubicBezTo>
                      <a:pt x="511066" y="143860"/>
                      <a:pt x="423042" y="7882"/>
                      <a:pt x="323194" y="3941"/>
                    </a:cubicBezTo>
                    <a:cubicBezTo>
                      <a:pt x="223346" y="0"/>
                      <a:pt x="111673" y="128095"/>
                      <a:pt x="0" y="256190"/>
                    </a:cubicBezTo>
                  </a:path>
                </a:pathLst>
              </a:custGeom>
              <a:ln w="57150">
                <a:solidFill>
                  <a:srgbClr val="0070C0"/>
                </a:solidFill>
                <a:prstDash val="solid"/>
                <a:headEnd type="triangle" w="med" len="med"/>
                <a:tailEnd type="triangl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 sz="2800"/>
              </a:p>
            </p:txBody>
          </p:sp>
          <p:sp>
            <p:nvSpPr>
              <p:cNvPr id="49" name="手繪多邊形 48"/>
              <p:cNvSpPr/>
              <p:nvPr/>
            </p:nvSpPr>
            <p:spPr>
              <a:xfrm>
                <a:off x="2339753" y="2708920"/>
                <a:ext cx="1728191" cy="288031"/>
              </a:xfrm>
              <a:custGeom>
                <a:avLst/>
                <a:gdLst>
                  <a:gd name="connsiteX0" fmla="*/ 599090 w 599090"/>
                  <a:gd name="connsiteY0" fmla="*/ 279838 h 279838"/>
                  <a:gd name="connsiteX1" fmla="*/ 323194 w 599090"/>
                  <a:gd name="connsiteY1" fmla="*/ 3941 h 279838"/>
                  <a:gd name="connsiteX2" fmla="*/ 0 w 599090"/>
                  <a:gd name="connsiteY2" fmla="*/ 256190 h 279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99090" h="279838">
                    <a:moveTo>
                      <a:pt x="599090" y="279838"/>
                    </a:moveTo>
                    <a:cubicBezTo>
                      <a:pt x="511066" y="143860"/>
                      <a:pt x="423042" y="7882"/>
                      <a:pt x="323194" y="3941"/>
                    </a:cubicBezTo>
                    <a:cubicBezTo>
                      <a:pt x="223346" y="0"/>
                      <a:pt x="111673" y="128095"/>
                      <a:pt x="0" y="256190"/>
                    </a:cubicBezTo>
                  </a:path>
                </a:pathLst>
              </a:custGeom>
              <a:ln w="57150">
                <a:solidFill>
                  <a:srgbClr val="0070C0"/>
                </a:solidFill>
                <a:prstDash val="solid"/>
                <a:headEnd type="triangle" w="med" len="med"/>
                <a:tailEnd type="triangl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 sz="2800"/>
              </a:p>
            </p:txBody>
          </p:sp>
          <p:sp>
            <p:nvSpPr>
              <p:cNvPr id="50" name="矩形圖說文字 49"/>
              <p:cNvSpPr/>
              <p:nvPr/>
            </p:nvSpPr>
            <p:spPr>
              <a:xfrm>
                <a:off x="1835696" y="2276872"/>
                <a:ext cx="615898" cy="337538"/>
              </a:xfrm>
              <a:prstGeom prst="wedgeRectCallout">
                <a:avLst>
                  <a:gd name="adj1" fmla="val 120523"/>
                  <a:gd name="adj2" fmla="val 73113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1.5</a:t>
                </a:r>
                <a:endParaRPr lang="zh-TW" altLang="en-US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51" name="矩形圖說文字 50"/>
              <p:cNvSpPr/>
              <p:nvPr/>
            </p:nvSpPr>
            <p:spPr>
              <a:xfrm>
                <a:off x="6228184" y="2348880"/>
                <a:ext cx="615898" cy="337538"/>
              </a:xfrm>
              <a:prstGeom prst="wedgeRectCallout">
                <a:avLst>
                  <a:gd name="adj1" fmla="val -212199"/>
                  <a:gd name="adj2" fmla="val 56183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3.1</a:t>
                </a:r>
                <a:endParaRPr lang="zh-TW" altLang="en-US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52" name="矩形圖說文字 51"/>
              <p:cNvSpPr/>
              <p:nvPr/>
            </p:nvSpPr>
            <p:spPr>
              <a:xfrm>
                <a:off x="5436096" y="2060848"/>
                <a:ext cx="615898" cy="337538"/>
              </a:xfrm>
              <a:prstGeom prst="wedgeRectCallout">
                <a:avLst>
                  <a:gd name="adj1" fmla="val -166003"/>
                  <a:gd name="adj2" fmla="val 84241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-0.5</a:t>
                </a:r>
                <a:endParaRPr lang="zh-TW" altLang="en-US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53" name="矩形圖說文字 52"/>
              <p:cNvSpPr/>
              <p:nvPr/>
            </p:nvSpPr>
            <p:spPr>
              <a:xfrm>
                <a:off x="6156176" y="3284984"/>
                <a:ext cx="615898" cy="337538"/>
              </a:xfrm>
              <a:prstGeom prst="wedgeRectCallout">
                <a:avLst>
                  <a:gd name="adj1" fmla="val -284577"/>
                  <a:gd name="adj2" fmla="val 3454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1.5</a:t>
                </a:r>
                <a:endParaRPr lang="zh-TW" altLang="en-US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54" name="文字方塊 53"/>
              <p:cNvSpPr txBox="1"/>
              <p:nvPr/>
            </p:nvSpPr>
            <p:spPr>
              <a:xfrm>
                <a:off x="1835696" y="3615407"/>
                <a:ext cx="43204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>
                    <a:latin typeface="Calibri" pitchFamily="34" charset="0"/>
                    <a:cs typeface="Calibri" pitchFamily="34" charset="0"/>
                  </a:rPr>
                  <a:t>Score: </a:t>
                </a:r>
                <a:r>
                  <a:rPr lang="en-US" altLang="zh-TW" sz="24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1.5 + 3.1 - 0.5</a:t>
                </a:r>
                <a:r>
                  <a:rPr lang="en-US" altLang="zh-TW" sz="2400" dirty="0" smtClean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altLang="zh-TW" sz="2400" dirty="0" smtClean="0">
                    <a:solidFill>
                      <a:schemeClr val="accent5">
                        <a:lumMod val="5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+ 1.5 </a:t>
                </a:r>
                <a:r>
                  <a:rPr lang="en-US" altLang="zh-TW" sz="2400" dirty="0" smtClean="0">
                    <a:latin typeface="Calibri" pitchFamily="34" charset="0"/>
                    <a:cs typeface="Calibri" pitchFamily="34" charset="0"/>
                  </a:rPr>
                  <a:t>= 5.6</a:t>
                </a:r>
                <a:r>
                  <a:rPr lang="en-US" altLang="zh-TW" sz="2400" dirty="0" smtClean="0">
                    <a:solidFill>
                      <a:schemeClr val="accent5">
                        <a:lumMod val="5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endParaRPr lang="zh-TW" altLang="en-US" sz="2400" dirty="0">
                  <a:solidFill>
                    <a:schemeClr val="accent5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</p:grpSp>
      <p:grpSp>
        <p:nvGrpSpPr>
          <p:cNvPr id="79" name="群組 78"/>
          <p:cNvGrpSpPr/>
          <p:nvPr/>
        </p:nvGrpSpPr>
        <p:grpSpPr>
          <a:xfrm>
            <a:off x="1979712" y="2348880"/>
            <a:ext cx="4619237" cy="1368152"/>
            <a:chOff x="2022306" y="2420888"/>
            <a:chExt cx="4619237" cy="1368152"/>
          </a:xfrm>
        </p:grpSpPr>
        <p:cxnSp>
          <p:nvCxnSpPr>
            <p:cNvPr id="8" name="直線接點 7"/>
            <p:cNvCxnSpPr/>
            <p:nvPr/>
          </p:nvCxnSpPr>
          <p:spPr>
            <a:xfrm>
              <a:off x="2022306" y="3104970"/>
              <a:ext cx="51324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>
              <a:off x="2843504" y="3104970"/>
              <a:ext cx="51324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/>
            <p:nvPr/>
          </p:nvCxnSpPr>
          <p:spPr>
            <a:xfrm>
              <a:off x="3664701" y="3104970"/>
              <a:ext cx="51324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/>
            <p:nvPr/>
          </p:nvCxnSpPr>
          <p:spPr>
            <a:xfrm>
              <a:off x="4485899" y="3104970"/>
              <a:ext cx="51324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>
              <a:off x="5307097" y="3104970"/>
              <a:ext cx="51324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>
              <a:off x="6128294" y="3104970"/>
              <a:ext cx="51324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55" name="手繪多邊形 54"/>
            <p:cNvSpPr/>
            <p:nvPr/>
          </p:nvSpPr>
          <p:spPr>
            <a:xfrm>
              <a:off x="2287661" y="2434388"/>
              <a:ext cx="4036164" cy="562564"/>
            </a:xfrm>
            <a:custGeom>
              <a:avLst/>
              <a:gdLst>
                <a:gd name="connsiteX0" fmla="*/ 599090 w 599090"/>
                <a:gd name="connsiteY0" fmla="*/ 279838 h 279838"/>
                <a:gd name="connsiteX1" fmla="*/ 323194 w 599090"/>
                <a:gd name="connsiteY1" fmla="*/ 3941 h 279838"/>
                <a:gd name="connsiteX2" fmla="*/ 0 w 599090"/>
                <a:gd name="connsiteY2" fmla="*/ 256190 h 279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9090" h="279838">
                  <a:moveTo>
                    <a:pt x="599090" y="279838"/>
                  </a:moveTo>
                  <a:cubicBezTo>
                    <a:pt x="511066" y="143860"/>
                    <a:pt x="423042" y="7882"/>
                    <a:pt x="323194" y="3941"/>
                  </a:cubicBezTo>
                  <a:cubicBezTo>
                    <a:pt x="223346" y="0"/>
                    <a:pt x="111673" y="128095"/>
                    <a:pt x="0" y="256190"/>
                  </a:cubicBezTo>
                </a:path>
              </a:pathLst>
            </a:custGeom>
            <a:ln>
              <a:solidFill>
                <a:schemeClr val="tx1"/>
              </a:solidFill>
              <a:prstDash val="sysDot"/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2800"/>
            </a:p>
          </p:txBody>
        </p:sp>
        <p:sp>
          <p:nvSpPr>
            <p:cNvPr id="56" name="手繪多邊形 55"/>
            <p:cNvSpPr/>
            <p:nvPr/>
          </p:nvSpPr>
          <p:spPr>
            <a:xfrm>
              <a:off x="3131840" y="2420888"/>
              <a:ext cx="3172068" cy="562564"/>
            </a:xfrm>
            <a:custGeom>
              <a:avLst/>
              <a:gdLst>
                <a:gd name="connsiteX0" fmla="*/ 599090 w 599090"/>
                <a:gd name="connsiteY0" fmla="*/ 279838 h 279838"/>
                <a:gd name="connsiteX1" fmla="*/ 323194 w 599090"/>
                <a:gd name="connsiteY1" fmla="*/ 3941 h 279838"/>
                <a:gd name="connsiteX2" fmla="*/ 0 w 599090"/>
                <a:gd name="connsiteY2" fmla="*/ 256190 h 279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9090" h="279838">
                  <a:moveTo>
                    <a:pt x="599090" y="279838"/>
                  </a:moveTo>
                  <a:cubicBezTo>
                    <a:pt x="511066" y="143860"/>
                    <a:pt x="423042" y="7882"/>
                    <a:pt x="323194" y="3941"/>
                  </a:cubicBezTo>
                  <a:cubicBezTo>
                    <a:pt x="223346" y="0"/>
                    <a:pt x="111673" y="128095"/>
                    <a:pt x="0" y="256190"/>
                  </a:cubicBezTo>
                </a:path>
              </a:pathLst>
            </a:custGeom>
            <a:ln>
              <a:solidFill>
                <a:schemeClr val="tx1"/>
              </a:solidFill>
              <a:prstDash val="sysDot"/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2800"/>
            </a:p>
          </p:txBody>
        </p:sp>
        <p:sp>
          <p:nvSpPr>
            <p:cNvPr id="57" name="手繪多邊形 56"/>
            <p:cNvSpPr/>
            <p:nvPr/>
          </p:nvSpPr>
          <p:spPr>
            <a:xfrm>
              <a:off x="3851920" y="2492896"/>
              <a:ext cx="2604388" cy="562564"/>
            </a:xfrm>
            <a:custGeom>
              <a:avLst/>
              <a:gdLst>
                <a:gd name="connsiteX0" fmla="*/ 599090 w 599090"/>
                <a:gd name="connsiteY0" fmla="*/ 279838 h 279838"/>
                <a:gd name="connsiteX1" fmla="*/ 323194 w 599090"/>
                <a:gd name="connsiteY1" fmla="*/ 3941 h 279838"/>
                <a:gd name="connsiteX2" fmla="*/ 0 w 599090"/>
                <a:gd name="connsiteY2" fmla="*/ 256190 h 279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9090" h="279838">
                  <a:moveTo>
                    <a:pt x="599090" y="279838"/>
                  </a:moveTo>
                  <a:cubicBezTo>
                    <a:pt x="511066" y="143860"/>
                    <a:pt x="423042" y="7882"/>
                    <a:pt x="323194" y="3941"/>
                  </a:cubicBezTo>
                  <a:cubicBezTo>
                    <a:pt x="223346" y="0"/>
                    <a:pt x="111673" y="128095"/>
                    <a:pt x="0" y="256190"/>
                  </a:cubicBezTo>
                </a:path>
              </a:pathLst>
            </a:custGeom>
            <a:ln>
              <a:solidFill>
                <a:schemeClr val="tx1"/>
              </a:solidFill>
              <a:prstDash val="sysDot"/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2800"/>
            </a:p>
          </p:txBody>
        </p:sp>
        <p:sp>
          <p:nvSpPr>
            <p:cNvPr id="58" name="手繪多邊形 57"/>
            <p:cNvSpPr/>
            <p:nvPr/>
          </p:nvSpPr>
          <p:spPr>
            <a:xfrm>
              <a:off x="4716016" y="2564904"/>
              <a:ext cx="1656184" cy="490556"/>
            </a:xfrm>
            <a:custGeom>
              <a:avLst/>
              <a:gdLst>
                <a:gd name="connsiteX0" fmla="*/ 599090 w 599090"/>
                <a:gd name="connsiteY0" fmla="*/ 279838 h 279838"/>
                <a:gd name="connsiteX1" fmla="*/ 323194 w 599090"/>
                <a:gd name="connsiteY1" fmla="*/ 3941 h 279838"/>
                <a:gd name="connsiteX2" fmla="*/ 0 w 599090"/>
                <a:gd name="connsiteY2" fmla="*/ 256190 h 279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9090" h="279838">
                  <a:moveTo>
                    <a:pt x="599090" y="279838"/>
                  </a:moveTo>
                  <a:cubicBezTo>
                    <a:pt x="511066" y="143860"/>
                    <a:pt x="423042" y="7882"/>
                    <a:pt x="323194" y="3941"/>
                  </a:cubicBezTo>
                  <a:cubicBezTo>
                    <a:pt x="223346" y="0"/>
                    <a:pt x="111673" y="128095"/>
                    <a:pt x="0" y="256190"/>
                  </a:cubicBezTo>
                </a:path>
              </a:pathLst>
            </a:custGeom>
            <a:ln>
              <a:solidFill>
                <a:schemeClr val="tx1"/>
              </a:solidFill>
              <a:prstDash val="sysDot"/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2800"/>
            </a:p>
          </p:txBody>
        </p:sp>
        <p:sp>
          <p:nvSpPr>
            <p:cNvPr id="59" name="手繪多邊形 58"/>
            <p:cNvSpPr/>
            <p:nvPr/>
          </p:nvSpPr>
          <p:spPr>
            <a:xfrm>
              <a:off x="5580112" y="2780928"/>
              <a:ext cx="800472" cy="274532"/>
            </a:xfrm>
            <a:custGeom>
              <a:avLst/>
              <a:gdLst>
                <a:gd name="connsiteX0" fmla="*/ 599090 w 599090"/>
                <a:gd name="connsiteY0" fmla="*/ 279838 h 279838"/>
                <a:gd name="connsiteX1" fmla="*/ 323194 w 599090"/>
                <a:gd name="connsiteY1" fmla="*/ 3941 h 279838"/>
                <a:gd name="connsiteX2" fmla="*/ 0 w 599090"/>
                <a:gd name="connsiteY2" fmla="*/ 256190 h 279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9090" h="279838">
                  <a:moveTo>
                    <a:pt x="599090" y="279838"/>
                  </a:moveTo>
                  <a:cubicBezTo>
                    <a:pt x="511066" y="143860"/>
                    <a:pt x="423042" y="7882"/>
                    <a:pt x="323194" y="3941"/>
                  </a:cubicBezTo>
                  <a:cubicBezTo>
                    <a:pt x="223346" y="0"/>
                    <a:pt x="111673" y="128095"/>
                    <a:pt x="0" y="256190"/>
                  </a:cubicBezTo>
                </a:path>
              </a:pathLst>
            </a:custGeom>
            <a:ln>
              <a:solidFill>
                <a:schemeClr val="tx1"/>
              </a:solidFill>
              <a:prstDash val="sysDot"/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2800"/>
            </a:p>
          </p:txBody>
        </p:sp>
        <p:sp>
          <p:nvSpPr>
            <p:cNvPr id="61" name="手繪多邊形 60"/>
            <p:cNvSpPr/>
            <p:nvPr/>
          </p:nvSpPr>
          <p:spPr>
            <a:xfrm flipV="1">
              <a:off x="2408044" y="3278345"/>
              <a:ext cx="3172068" cy="510695"/>
            </a:xfrm>
            <a:custGeom>
              <a:avLst/>
              <a:gdLst>
                <a:gd name="connsiteX0" fmla="*/ 599090 w 599090"/>
                <a:gd name="connsiteY0" fmla="*/ 279838 h 279838"/>
                <a:gd name="connsiteX1" fmla="*/ 323194 w 599090"/>
                <a:gd name="connsiteY1" fmla="*/ 3941 h 279838"/>
                <a:gd name="connsiteX2" fmla="*/ 0 w 599090"/>
                <a:gd name="connsiteY2" fmla="*/ 256190 h 279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9090" h="279838">
                  <a:moveTo>
                    <a:pt x="599090" y="279838"/>
                  </a:moveTo>
                  <a:cubicBezTo>
                    <a:pt x="511066" y="143860"/>
                    <a:pt x="423042" y="7882"/>
                    <a:pt x="323194" y="3941"/>
                  </a:cubicBezTo>
                  <a:cubicBezTo>
                    <a:pt x="223346" y="0"/>
                    <a:pt x="111673" y="128095"/>
                    <a:pt x="0" y="256190"/>
                  </a:cubicBezTo>
                </a:path>
              </a:pathLst>
            </a:custGeom>
            <a:ln>
              <a:solidFill>
                <a:schemeClr val="tx1"/>
              </a:solidFill>
              <a:prstDash val="sysDot"/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2800"/>
            </a:p>
          </p:txBody>
        </p:sp>
        <p:grpSp>
          <p:nvGrpSpPr>
            <p:cNvPr id="66" name="群組 65"/>
            <p:cNvGrpSpPr/>
            <p:nvPr/>
          </p:nvGrpSpPr>
          <p:grpSpPr>
            <a:xfrm>
              <a:off x="2975724" y="3212976"/>
              <a:ext cx="2604388" cy="510695"/>
              <a:chOff x="2975724" y="3212976"/>
              <a:chExt cx="2604388" cy="510695"/>
            </a:xfrm>
          </p:grpSpPr>
          <p:sp>
            <p:nvSpPr>
              <p:cNvPr id="62" name="手繪多邊形 61"/>
              <p:cNvSpPr/>
              <p:nvPr/>
            </p:nvSpPr>
            <p:spPr>
              <a:xfrm flipV="1">
                <a:off x="2975724" y="3212976"/>
                <a:ext cx="2604388" cy="510695"/>
              </a:xfrm>
              <a:custGeom>
                <a:avLst/>
                <a:gdLst>
                  <a:gd name="connsiteX0" fmla="*/ 599090 w 599090"/>
                  <a:gd name="connsiteY0" fmla="*/ 279838 h 279838"/>
                  <a:gd name="connsiteX1" fmla="*/ 323194 w 599090"/>
                  <a:gd name="connsiteY1" fmla="*/ 3941 h 279838"/>
                  <a:gd name="connsiteX2" fmla="*/ 0 w 599090"/>
                  <a:gd name="connsiteY2" fmla="*/ 256190 h 279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99090" h="279838">
                    <a:moveTo>
                      <a:pt x="599090" y="279838"/>
                    </a:moveTo>
                    <a:cubicBezTo>
                      <a:pt x="511066" y="143860"/>
                      <a:pt x="423042" y="7882"/>
                      <a:pt x="323194" y="3941"/>
                    </a:cubicBezTo>
                    <a:cubicBezTo>
                      <a:pt x="223346" y="0"/>
                      <a:pt x="111673" y="128095"/>
                      <a:pt x="0" y="256190"/>
                    </a:cubicBezTo>
                  </a:path>
                </a:pathLst>
              </a:custGeom>
              <a:ln>
                <a:solidFill>
                  <a:schemeClr val="tx1"/>
                </a:solidFill>
                <a:prstDash val="sysDot"/>
                <a:headEnd type="triangle" w="med" len="med"/>
                <a:tailEnd type="triangl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 sz="2800"/>
              </a:p>
            </p:txBody>
          </p:sp>
          <p:sp>
            <p:nvSpPr>
              <p:cNvPr id="63" name="手繪多邊形 62"/>
              <p:cNvSpPr/>
              <p:nvPr/>
            </p:nvSpPr>
            <p:spPr>
              <a:xfrm flipV="1">
                <a:off x="3839820" y="3212976"/>
                <a:ext cx="1656184" cy="445326"/>
              </a:xfrm>
              <a:custGeom>
                <a:avLst/>
                <a:gdLst>
                  <a:gd name="connsiteX0" fmla="*/ 599090 w 599090"/>
                  <a:gd name="connsiteY0" fmla="*/ 279838 h 279838"/>
                  <a:gd name="connsiteX1" fmla="*/ 323194 w 599090"/>
                  <a:gd name="connsiteY1" fmla="*/ 3941 h 279838"/>
                  <a:gd name="connsiteX2" fmla="*/ 0 w 599090"/>
                  <a:gd name="connsiteY2" fmla="*/ 256190 h 279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99090" h="279838">
                    <a:moveTo>
                      <a:pt x="599090" y="279838"/>
                    </a:moveTo>
                    <a:cubicBezTo>
                      <a:pt x="511066" y="143860"/>
                      <a:pt x="423042" y="7882"/>
                      <a:pt x="323194" y="3941"/>
                    </a:cubicBezTo>
                    <a:cubicBezTo>
                      <a:pt x="223346" y="0"/>
                      <a:pt x="111673" y="128095"/>
                      <a:pt x="0" y="256190"/>
                    </a:cubicBezTo>
                  </a:path>
                </a:pathLst>
              </a:custGeom>
              <a:ln>
                <a:solidFill>
                  <a:schemeClr val="tx1"/>
                </a:solidFill>
                <a:prstDash val="sysDot"/>
                <a:headEnd type="triangle" w="med" len="med"/>
                <a:tailEnd type="triangl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 sz="2800"/>
              </a:p>
            </p:txBody>
          </p:sp>
          <p:sp>
            <p:nvSpPr>
              <p:cNvPr id="64" name="手繪多邊形 63"/>
              <p:cNvSpPr/>
              <p:nvPr/>
            </p:nvSpPr>
            <p:spPr>
              <a:xfrm flipV="1">
                <a:off x="4703916" y="3212976"/>
                <a:ext cx="800472" cy="249220"/>
              </a:xfrm>
              <a:custGeom>
                <a:avLst/>
                <a:gdLst>
                  <a:gd name="connsiteX0" fmla="*/ 599090 w 599090"/>
                  <a:gd name="connsiteY0" fmla="*/ 279838 h 279838"/>
                  <a:gd name="connsiteX1" fmla="*/ 323194 w 599090"/>
                  <a:gd name="connsiteY1" fmla="*/ 3941 h 279838"/>
                  <a:gd name="connsiteX2" fmla="*/ 0 w 599090"/>
                  <a:gd name="connsiteY2" fmla="*/ 256190 h 279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99090" h="279838">
                    <a:moveTo>
                      <a:pt x="599090" y="279838"/>
                    </a:moveTo>
                    <a:cubicBezTo>
                      <a:pt x="511066" y="143860"/>
                      <a:pt x="423042" y="7882"/>
                      <a:pt x="323194" y="3941"/>
                    </a:cubicBezTo>
                    <a:cubicBezTo>
                      <a:pt x="223346" y="0"/>
                      <a:pt x="111673" y="128095"/>
                      <a:pt x="0" y="256190"/>
                    </a:cubicBezTo>
                  </a:path>
                </a:pathLst>
              </a:custGeom>
              <a:ln>
                <a:solidFill>
                  <a:schemeClr val="tx1"/>
                </a:solidFill>
                <a:prstDash val="sysDot"/>
                <a:headEnd type="triangle" w="med" len="med"/>
                <a:tailEnd type="triangl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 sz="2800"/>
              </a:p>
            </p:txBody>
          </p:sp>
        </p:grpSp>
        <p:grpSp>
          <p:nvGrpSpPr>
            <p:cNvPr id="67" name="群組 66"/>
            <p:cNvGrpSpPr/>
            <p:nvPr/>
          </p:nvGrpSpPr>
          <p:grpSpPr>
            <a:xfrm flipV="1">
              <a:off x="2195736" y="2636913"/>
              <a:ext cx="2604388" cy="360040"/>
              <a:chOff x="2975724" y="3212976"/>
              <a:chExt cx="2604388" cy="510695"/>
            </a:xfrm>
          </p:grpSpPr>
          <p:sp>
            <p:nvSpPr>
              <p:cNvPr id="68" name="手繪多邊形 67"/>
              <p:cNvSpPr/>
              <p:nvPr/>
            </p:nvSpPr>
            <p:spPr>
              <a:xfrm flipV="1">
                <a:off x="2975724" y="3212976"/>
                <a:ext cx="2604388" cy="510695"/>
              </a:xfrm>
              <a:custGeom>
                <a:avLst/>
                <a:gdLst>
                  <a:gd name="connsiteX0" fmla="*/ 599090 w 599090"/>
                  <a:gd name="connsiteY0" fmla="*/ 279838 h 279838"/>
                  <a:gd name="connsiteX1" fmla="*/ 323194 w 599090"/>
                  <a:gd name="connsiteY1" fmla="*/ 3941 h 279838"/>
                  <a:gd name="connsiteX2" fmla="*/ 0 w 599090"/>
                  <a:gd name="connsiteY2" fmla="*/ 256190 h 279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99090" h="279838">
                    <a:moveTo>
                      <a:pt x="599090" y="279838"/>
                    </a:moveTo>
                    <a:cubicBezTo>
                      <a:pt x="511066" y="143860"/>
                      <a:pt x="423042" y="7882"/>
                      <a:pt x="323194" y="3941"/>
                    </a:cubicBezTo>
                    <a:cubicBezTo>
                      <a:pt x="223346" y="0"/>
                      <a:pt x="111673" y="128095"/>
                      <a:pt x="0" y="256190"/>
                    </a:cubicBezTo>
                  </a:path>
                </a:pathLst>
              </a:custGeom>
              <a:ln>
                <a:solidFill>
                  <a:schemeClr val="tx1"/>
                </a:solidFill>
                <a:prstDash val="sysDot"/>
                <a:headEnd type="triangle" w="med" len="med"/>
                <a:tailEnd type="triangl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 sz="2800"/>
              </a:p>
            </p:txBody>
          </p:sp>
          <p:sp>
            <p:nvSpPr>
              <p:cNvPr id="69" name="手繪多邊形 68"/>
              <p:cNvSpPr/>
              <p:nvPr/>
            </p:nvSpPr>
            <p:spPr>
              <a:xfrm flipV="1">
                <a:off x="3839820" y="3212976"/>
                <a:ext cx="1656184" cy="445326"/>
              </a:xfrm>
              <a:custGeom>
                <a:avLst/>
                <a:gdLst>
                  <a:gd name="connsiteX0" fmla="*/ 599090 w 599090"/>
                  <a:gd name="connsiteY0" fmla="*/ 279838 h 279838"/>
                  <a:gd name="connsiteX1" fmla="*/ 323194 w 599090"/>
                  <a:gd name="connsiteY1" fmla="*/ 3941 h 279838"/>
                  <a:gd name="connsiteX2" fmla="*/ 0 w 599090"/>
                  <a:gd name="connsiteY2" fmla="*/ 256190 h 279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99090" h="279838">
                    <a:moveTo>
                      <a:pt x="599090" y="279838"/>
                    </a:moveTo>
                    <a:cubicBezTo>
                      <a:pt x="511066" y="143860"/>
                      <a:pt x="423042" y="7882"/>
                      <a:pt x="323194" y="3941"/>
                    </a:cubicBezTo>
                    <a:cubicBezTo>
                      <a:pt x="223346" y="0"/>
                      <a:pt x="111673" y="128095"/>
                      <a:pt x="0" y="256190"/>
                    </a:cubicBezTo>
                  </a:path>
                </a:pathLst>
              </a:custGeom>
              <a:ln>
                <a:solidFill>
                  <a:schemeClr val="tx1"/>
                </a:solidFill>
                <a:prstDash val="sysDot"/>
                <a:headEnd type="triangle" w="med" len="med"/>
                <a:tailEnd type="triangl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 sz="2800"/>
              </a:p>
            </p:txBody>
          </p:sp>
          <p:sp>
            <p:nvSpPr>
              <p:cNvPr id="70" name="手繪多邊形 69"/>
              <p:cNvSpPr/>
              <p:nvPr/>
            </p:nvSpPr>
            <p:spPr>
              <a:xfrm flipV="1">
                <a:off x="4703916" y="3212976"/>
                <a:ext cx="800472" cy="249220"/>
              </a:xfrm>
              <a:custGeom>
                <a:avLst/>
                <a:gdLst>
                  <a:gd name="connsiteX0" fmla="*/ 599090 w 599090"/>
                  <a:gd name="connsiteY0" fmla="*/ 279838 h 279838"/>
                  <a:gd name="connsiteX1" fmla="*/ 323194 w 599090"/>
                  <a:gd name="connsiteY1" fmla="*/ 3941 h 279838"/>
                  <a:gd name="connsiteX2" fmla="*/ 0 w 599090"/>
                  <a:gd name="connsiteY2" fmla="*/ 256190 h 279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99090" h="279838">
                    <a:moveTo>
                      <a:pt x="599090" y="279838"/>
                    </a:moveTo>
                    <a:cubicBezTo>
                      <a:pt x="511066" y="143860"/>
                      <a:pt x="423042" y="7882"/>
                      <a:pt x="323194" y="3941"/>
                    </a:cubicBezTo>
                    <a:cubicBezTo>
                      <a:pt x="223346" y="0"/>
                      <a:pt x="111673" y="128095"/>
                      <a:pt x="0" y="256190"/>
                    </a:cubicBezTo>
                  </a:path>
                </a:pathLst>
              </a:custGeom>
              <a:ln>
                <a:solidFill>
                  <a:schemeClr val="tx1"/>
                </a:solidFill>
                <a:prstDash val="sysDot"/>
                <a:headEnd type="triangle" w="med" len="med"/>
                <a:tailEnd type="triangl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 sz="2800"/>
              </a:p>
            </p:txBody>
          </p:sp>
        </p:grpSp>
        <p:sp>
          <p:nvSpPr>
            <p:cNvPr id="75" name="手繪多邊形 74"/>
            <p:cNvSpPr/>
            <p:nvPr/>
          </p:nvSpPr>
          <p:spPr>
            <a:xfrm flipV="1">
              <a:off x="2267744" y="3140968"/>
              <a:ext cx="1656184" cy="445326"/>
            </a:xfrm>
            <a:custGeom>
              <a:avLst/>
              <a:gdLst>
                <a:gd name="connsiteX0" fmla="*/ 599090 w 599090"/>
                <a:gd name="connsiteY0" fmla="*/ 279838 h 279838"/>
                <a:gd name="connsiteX1" fmla="*/ 323194 w 599090"/>
                <a:gd name="connsiteY1" fmla="*/ 3941 h 279838"/>
                <a:gd name="connsiteX2" fmla="*/ 0 w 599090"/>
                <a:gd name="connsiteY2" fmla="*/ 256190 h 279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9090" h="279838">
                  <a:moveTo>
                    <a:pt x="599090" y="279838"/>
                  </a:moveTo>
                  <a:cubicBezTo>
                    <a:pt x="511066" y="143860"/>
                    <a:pt x="423042" y="7882"/>
                    <a:pt x="323194" y="3941"/>
                  </a:cubicBezTo>
                  <a:cubicBezTo>
                    <a:pt x="223346" y="0"/>
                    <a:pt x="111673" y="128095"/>
                    <a:pt x="0" y="256190"/>
                  </a:cubicBezTo>
                </a:path>
              </a:pathLst>
            </a:custGeom>
            <a:ln>
              <a:solidFill>
                <a:schemeClr val="tx1"/>
              </a:solidFill>
              <a:prstDash val="sysDot"/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2800"/>
            </a:p>
          </p:txBody>
        </p:sp>
        <p:sp>
          <p:nvSpPr>
            <p:cNvPr id="76" name="手繪多邊形 75"/>
            <p:cNvSpPr/>
            <p:nvPr/>
          </p:nvSpPr>
          <p:spPr>
            <a:xfrm flipV="1">
              <a:off x="3131840" y="3140968"/>
              <a:ext cx="800472" cy="249220"/>
            </a:xfrm>
            <a:custGeom>
              <a:avLst/>
              <a:gdLst>
                <a:gd name="connsiteX0" fmla="*/ 599090 w 599090"/>
                <a:gd name="connsiteY0" fmla="*/ 279838 h 279838"/>
                <a:gd name="connsiteX1" fmla="*/ 323194 w 599090"/>
                <a:gd name="connsiteY1" fmla="*/ 3941 h 279838"/>
                <a:gd name="connsiteX2" fmla="*/ 0 w 599090"/>
                <a:gd name="connsiteY2" fmla="*/ 256190 h 279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9090" h="279838">
                  <a:moveTo>
                    <a:pt x="599090" y="279838"/>
                  </a:moveTo>
                  <a:cubicBezTo>
                    <a:pt x="511066" y="143860"/>
                    <a:pt x="423042" y="7882"/>
                    <a:pt x="323194" y="3941"/>
                  </a:cubicBezTo>
                  <a:cubicBezTo>
                    <a:pt x="223346" y="0"/>
                    <a:pt x="111673" y="128095"/>
                    <a:pt x="0" y="256190"/>
                  </a:cubicBezTo>
                </a:path>
              </a:pathLst>
            </a:custGeom>
            <a:ln>
              <a:solidFill>
                <a:schemeClr val="tx1"/>
              </a:solidFill>
              <a:prstDash val="sysDot"/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2800"/>
            </a:p>
          </p:txBody>
        </p:sp>
        <p:sp>
          <p:nvSpPr>
            <p:cNvPr id="77" name="手繪多邊形 76"/>
            <p:cNvSpPr/>
            <p:nvPr/>
          </p:nvSpPr>
          <p:spPr>
            <a:xfrm>
              <a:off x="2267744" y="2780928"/>
              <a:ext cx="800472" cy="216024"/>
            </a:xfrm>
            <a:custGeom>
              <a:avLst/>
              <a:gdLst>
                <a:gd name="connsiteX0" fmla="*/ 599090 w 599090"/>
                <a:gd name="connsiteY0" fmla="*/ 279838 h 279838"/>
                <a:gd name="connsiteX1" fmla="*/ 323194 w 599090"/>
                <a:gd name="connsiteY1" fmla="*/ 3941 h 279838"/>
                <a:gd name="connsiteX2" fmla="*/ 0 w 599090"/>
                <a:gd name="connsiteY2" fmla="*/ 256190 h 279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9090" h="279838">
                  <a:moveTo>
                    <a:pt x="599090" y="279838"/>
                  </a:moveTo>
                  <a:cubicBezTo>
                    <a:pt x="511066" y="143860"/>
                    <a:pt x="423042" y="7882"/>
                    <a:pt x="323194" y="3941"/>
                  </a:cubicBezTo>
                  <a:cubicBezTo>
                    <a:pt x="223346" y="0"/>
                    <a:pt x="111673" y="128095"/>
                    <a:pt x="0" y="256190"/>
                  </a:cubicBezTo>
                </a:path>
              </a:pathLst>
            </a:custGeom>
            <a:ln>
              <a:solidFill>
                <a:schemeClr val="tx1"/>
              </a:solidFill>
              <a:prstDash val="sysDot"/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2800"/>
            </a:p>
          </p:txBody>
        </p:sp>
      </p:grpSp>
      <p:grpSp>
        <p:nvGrpSpPr>
          <p:cNvPr id="162" name="群組 161"/>
          <p:cNvGrpSpPr/>
          <p:nvPr/>
        </p:nvGrpSpPr>
        <p:grpSpPr>
          <a:xfrm>
            <a:off x="1979712" y="3032962"/>
            <a:ext cx="4619237" cy="0"/>
            <a:chOff x="1979712" y="3032962"/>
            <a:chExt cx="4619237" cy="0"/>
          </a:xfrm>
        </p:grpSpPr>
        <p:cxnSp>
          <p:nvCxnSpPr>
            <p:cNvPr id="139" name="直線接點 138"/>
            <p:cNvCxnSpPr/>
            <p:nvPr/>
          </p:nvCxnSpPr>
          <p:spPr>
            <a:xfrm>
              <a:off x="1979712" y="3032962"/>
              <a:ext cx="51324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0" name="直線接點 139"/>
            <p:cNvCxnSpPr/>
            <p:nvPr/>
          </p:nvCxnSpPr>
          <p:spPr>
            <a:xfrm>
              <a:off x="2800910" y="3032962"/>
              <a:ext cx="51324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1" name="直線接點 140"/>
            <p:cNvCxnSpPr/>
            <p:nvPr/>
          </p:nvCxnSpPr>
          <p:spPr>
            <a:xfrm>
              <a:off x="3622107" y="3032962"/>
              <a:ext cx="51324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2" name="直線接點 141"/>
            <p:cNvCxnSpPr/>
            <p:nvPr/>
          </p:nvCxnSpPr>
          <p:spPr>
            <a:xfrm>
              <a:off x="4443305" y="3032962"/>
              <a:ext cx="51324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3" name="直線接點 142"/>
            <p:cNvCxnSpPr/>
            <p:nvPr/>
          </p:nvCxnSpPr>
          <p:spPr>
            <a:xfrm>
              <a:off x="5264503" y="3032962"/>
              <a:ext cx="51324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4" name="直線接點 143"/>
            <p:cNvCxnSpPr/>
            <p:nvPr/>
          </p:nvCxnSpPr>
          <p:spPr>
            <a:xfrm>
              <a:off x="6085700" y="3032962"/>
              <a:ext cx="51324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63" name="群組 162"/>
          <p:cNvGrpSpPr/>
          <p:nvPr/>
        </p:nvGrpSpPr>
        <p:grpSpPr>
          <a:xfrm>
            <a:off x="1979712" y="3036141"/>
            <a:ext cx="4619237" cy="0"/>
            <a:chOff x="2022306" y="3104970"/>
            <a:chExt cx="4619237" cy="0"/>
          </a:xfrm>
        </p:grpSpPr>
        <p:cxnSp>
          <p:nvCxnSpPr>
            <p:cNvPr id="164" name="直線接點 163"/>
            <p:cNvCxnSpPr/>
            <p:nvPr/>
          </p:nvCxnSpPr>
          <p:spPr>
            <a:xfrm>
              <a:off x="2022306" y="3104970"/>
              <a:ext cx="513249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5" name="直線接點 164"/>
            <p:cNvCxnSpPr/>
            <p:nvPr/>
          </p:nvCxnSpPr>
          <p:spPr>
            <a:xfrm>
              <a:off x="2843504" y="3104970"/>
              <a:ext cx="513249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6" name="直線接點 165"/>
            <p:cNvCxnSpPr/>
            <p:nvPr/>
          </p:nvCxnSpPr>
          <p:spPr>
            <a:xfrm>
              <a:off x="3664701" y="3104970"/>
              <a:ext cx="513249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7" name="直線接點 166"/>
            <p:cNvCxnSpPr/>
            <p:nvPr/>
          </p:nvCxnSpPr>
          <p:spPr>
            <a:xfrm>
              <a:off x="4485899" y="3104970"/>
              <a:ext cx="513249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8" name="直線接點 167"/>
            <p:cNvCxnSpPr/>
            <p:nvPr/>
          </p:nvCxnSpPr>
          <p:spPr>
            <a:xfrm>
              <a:off x="5307097" y="3104970"/>
              <a:ext cx="513249" cy="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9" name="直線接點 168"/>
            <p:cNvCxnSpPr/>
            <p:nvPr/>
          </p:nvCxnSpPr>
          <p:spPr>
            <a:xfrm>
              <a:off x="6128294" y="3104970"/>
              <a:ext cx="513249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2925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437112"/>
            <a:ext cx="5362894" cy="157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Integer Linear Programming (ILP) Formulation for Co-Reference</a:t>
            </a:r>
            <a:endParaRPr lang="zh-TW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7</a:t>
            </a:fld>
            <a:endParaRPr lang="en-US" altLang="zh-TW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en-US" altLang="zh-TW" dirty="0" smtClean="0"/>
              <a:t>Best-Link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r>
              <a:rPr lang="en-US" altLang="zh-TW" dirty="0" smtClean="0"/>
              <a:t>All-Link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2294874"/>
            <a:ext cx="3765633" cy="163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圖說文字 9"/>
          <p:cNvSpPr/>
          <p:nvPr/>
        </p:nvSpPr>
        <p:spPr>
          <a:xfrm>
            <a:off x="5580112" y="2760231"/>
            <a:ext cx="2461598" cy="1049769"/>
          </a:xfrm>
          <a:prstGeom prst="wedgeRectCallout">
            <a:avLst>
              <a:gd name="adj1" fmla="val -89329"/>
              <a:gd name="adj2" fmla="val -57797"/>
            </a:avLst>
          </a:prstGeom>
          <a:solidFill>
            <a:srgbClr val="FF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>
                <a:latin typeface="Calibri" pitchFamily="34" charset="0"/>
                <a:cs typeface="Calibri" pitchFamily="34" charset="0"/>
              </a:rPr>
              <a:t>Binary variable: </a:t>
            </a:r>
          </a:p>
          <a:p>
            <a:pPr algn="ctr"/>
            <a:r>
              <a:rPr lang="en-US" altLang="zh-TW" sz="2000" dirty="0" smtClean="0">
                <a:latin typeface="Calibri" pitchFamily="34" charset="0"/>
                <a:cs typeface="Calibri" pitchFamily="34" charset="0"/>
              </a:rPr>
              <a:t> (for every edge between u and v)</a:t>
            </a:r>
            <a:endParaRPr lang="zh-TW" alt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矩形圖說文字 12"/>
          <p:cNvSpPr/>
          <p:nvPr/>
        </p:nvSpPr>
        <p:spPr>
          <a:xfrm>
            <a:off x="5112568" y="3933056"/>
            <a:ext cx="3851920" cy="576064"/>
          </a:xfrm>
          <a:prstGeom prst="wedgeRectCallout">
            <a:avLst>
              <a:gd name="adj1" fmla="val -49009"/>
              <a:gd name="adj2" fmla="val 125474"/>
            </a:avLst>
          </a:prstGeom>
          <a:solidFill>
            <a:srgbClr val="FF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altLang="zh-TW" sz="2000" dirty="0" smtClean="0">
                <a:latin typeface="Calibri" pitchFamily="34" charset="0"/>
                <a:cs typeface="Calibri" pitchFamily="34" charset="0"/>
              </a:rPr>
              <a:t>Enforce the transitive closure of the clustering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707904" y="1916832"/>
            <a:ext cx="5112568" cy="936104"/>
            <a:chOff x="3707904" y="1916832"/>
            <a:chExt cx="5112568" cy="936104"/>
          </a:xfrm>
          <a:effectLst/>
        </p:grpSpPr>
        <p:sp>
          <p:nvSpPr>
            <p:cNvPr id="8" name="矩形圖說文字 7"/>
            <p:cNvSpPr/>
            <p:nvPr/>
          </p:nvSpPr>
          <p:spPr>
            <a:xfrm>
              <a:off x="5508104" y="1916832"/>
              <a:ext cx="3312368" cy="504056"/>
            </a:xfrm>
            <a:prstGeom prst="wedgeRectCallout">
              <a:avLst>
                <a:gd name="adj1" fmla="val -89354"/>
                <a:gd name="adj2" fmla="val 56306"/>
              </a:avLst>
            </a:prstGeom>
            <a:solidFill>
              <a:srgbClr val="FFFFCC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dirty="0" smtClean="0">
                  <a:latin typeface="Calibri" pitchFamily="34" charset="0"/>
                  <a:cs typeface="Calibri" pitchFamily="34" charset="0"/>
                </a:rPr>
                <a:t>Pairwise  mention score</a:t>
              </a:r>
              <a:endParaRPr lang="zh-TW" altLang="en-US" sz="2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3707904" y="2420888"/>
              <a:ext cx="504056" cy="43204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5" name="矩形 14"/>
          <p:cNvSpPr/>
          <p:nvPr/>
        </p:nvSpPr>
        <p:spPr>
          <a:xfrm>
            <a:off x="3851920" y="4552552"/>
            <a:ext cx="504056" cy="43204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Rectangular Callout 17"/>
          <p:cNvSpPr/>
          <p:nvPr/>
        </p:nvSpPr>
        <p:spPr>
          <a:xfrm>
            <a:off x="152400" y="2924944"/>
            <a:ext cx="1752600" cy="885056"/>
          </a:xfrm>
          <a:prstGeom prst="wedgeRectCallout">
            <a:avLst>
              <a:gd name="adj1" fmla="val 75497"/>
              <a:gd name="adj2" fmla="val 12003"/>
            </a:avLst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This is a totally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-modular formulation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ular Callout 18"/>
          <p:cNvSpPr/>
          <p:nvPr/>
        </p:nvSpPr>
        <p:spPr>
          <a:xfrm>
            <a:off x="152400" y="5029200"/>
            <a:ext cx="1752600" cy="1066800"/>
          </a:xfrm>
          <a:prstGeom prst="wedgeRectCallout">
            <a:avLst>
              <a:gd name="adj1" fmla="val 75497"/>
              <a:gd name="adj2" fmla="val 12003"/>
            </a:avLst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Transitivity constraints make the problem harder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959068"/>
            <a:ext cx="6248400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See Chang et. al, CoNLL’12 and EMNLP’13 for </a:t>
            </a:r>
            <a:r>
              <a:rPr lang="en-US" dirty="0" smtClean="0">
                <a:latin typeface="Calibri" panose="020F0502020204030204" pitchFamily="34" charset="0"/>
              </a:rPr>
              <a:t>more a </a:t>
            </a:r>
            <a:r>
              <a:rPr lang="en-US" dirty="0" smtClean="0">
                <a:latin typeface="Calibri" panose="020F0502020204030204" pitchFamily="34" charset="0"/>
              </a:rPr>
              <a:t>general formulation that </a:t>
            </a:r>
            <a:r>
              <a:rPr lang="en-US" dirty="0" smtClean="0">
                <a:latin typeface="Calibri" panose="020F0502020204030204" pitchFamily="34" charset="0"/>
              </a:rPr>
              <a:t>incorporates </a:t>
            </a:r>
            <a:r>
              <a:rPr lang="en-US" dirty="0" smtClean="0">
                <a:latin typeface="Calibri" panose="020F0502020204030204" pitchFamily="34" charset="0"/>
              </a:rPr>
              <a:t>background knowledge. 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11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5" grpId="1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8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Example: Co-reference </a:t>
            </a:r>
            <a:r>
              <a:rPr lang="en-US" dirty="0"/>
              <a:t>resolution</a:t>
            </a:r>
          </a:p>
          <a:p>
            <a:r>
              <a:rPr lang="en-US" dirty="0" smtClean="0"/>
              <a:t>Example: Information Extraction</a:t>
            </a:r>
          </a:p>
          <a:p>
            <a:r>
              <a:rPr lang="en-US" dirty="0"/>
              <a:t>What do constraints give us?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229632"/>
            <a:ext cx="4741101" cy="53861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3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lp-nlp-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424242"/>
      </a:lt2>
      <a:accent1>
        <a:srgbClr val="4472C4"/>
      </a:accent1>
      <a:accent2>
        <a:srgbClr val="ED7D31"/>
      </a:accent2>
      <a:accent3>
        <a:srgbClr val="000000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lp-nlp-theme" id="{FF16F2C1-D178-7A4D-A8EA-69E9A701740C}" vid="{0F48F239-6C3E-BD45-850F-BDBA328E9ADC}"/>
    </a:ext>
  </a:extLst>
</a:theme>
</file>

<file path=ppt/theme/theme2.xml><?xml version="1.0" encoding="utf-8"?>
<a:theme xmlns:a="http://schemas.openxmlformats.org/drawingml/2006/main" name="ilp-nlp-theme-fixed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424242"/>
      </a:lt2>
      <a:accent1>
        <a:srgbClr val="4472C4"/>
      </a:accent1>
      <a:accent2>
        <a:srgbClr val="ED7D31"/>
      </a:accent2>
      <a:accent3>
        <a:srgbClr val="000000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lp-nlp-theme-fixed" id="{5B1FB76C-2635-5F43-B117-5DF36D77FB68}" vid="{42F6E5CD-C058-1144-8CBE-B59059B03CC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ilp-nlp-theme</Template>
  <TotalTime>232</TotalTime>
  <Words>1335</Words>
  <Application>Microsoft Macintosh PowerPoint</Application>
  <PresentationFormat>On-screen Show (4:3)</PresentationFormat>
  <Paragraphs>294</Paragraphs>
  <Slides>22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AppleSDGothicNeo-Regular</vt:lpstr>
      <vt:lpstr>Calibri</vt:lpstr>
      <vt:lpstr>Open Sans</vt:lpstr>
      <vt:lpstr>Tempus Sans ITC</vt:lpstr>
      <vt:lpstr>Wingdings</vt:lpstr>
      <vt:lpstr>新細明體</vt:lpstr>
      <vt:lpstr>Arial</vt:lpstr>
      <vt:lpstr>ilp-nlp-theme</vt:lpstr>
      <vt:lpstr>ilp-nlp-theme-fixed</vt:lpstr>
      <vt:lpstr>Part 2  Applications of ILP Formulations in Natural Language Processing</vt:lpstr>
      <vt:lpstr>Outline</vt:lpstr>
      <vt:lpstr>Outline</vt:lpstr>
      <vt:lpstr>Co-reference Resolution</vt:lpstr>
      <vt:lpstr>Applying ILP inference for Coreference</vt:lpstr>
      <vt:lpstr>Best-Link Inference</vt:lpstr>
      <vt:lpstr>All-Link Inference</vt:lpstr>
      <vt:lpstr>Integer Linear Programming (ILP) Formulation for Co-Reference</vt:lpstr>
      <vt:lpstr>Outline</vt:lpstr>
      <vt:lpstr> Reading comprehension is hard!</vt:lpstr>
      <vt:lpstr> Reading comprehension is hard!</vt:lpstr>
      <vt:lpstr> Reading comprehension is hard!</vt:lpstr>
      <vt:lpstr> Reading comprehension is hard!</vt:lpstr>
      <vt:lpstr>Event-arguments and event-event relations</vt:lpstr>
      <vt:lpstr>Event-arguments and event-event relations</vt:lpstr>
      <vt:lpstr>Event-arguments and event-event relations</vt:lpstr>
      <vt:lpstr>Joint inference with constraints</vt:lpstr>
      <vt:lpstr>Joint inference with constraints</vt:lpstr>
      <vt:lpstr>Joint inference with constraints</vt:lpstr>
      <vt:lpstr>Outline</vt:lpstr>
      <vt:lpstr>What do constraints give us?</vt:lpstr>
      <vt:lpstr>ILP for inference: Remarks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ILP Formulations in Natural Language Processing</dc:title>
  <dc:creator>Vivek Srikumar</dc:creator>
  <cp:lastModifiedBy>Vivek Srikumar</cp:lastModifiedBy>
  <cp:revision>65</cp:revision>
  <dcterms:created xsi:type="dcterms:W3CDTF">2017-03-17T16:59:20Z</dcterms:created>
  <dcterms:modified xsi:type="dcterms:W3CDTF">2017-04-04T07:39:20Z</dcterms:modified>
</cp:coreProperties>
</file>