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9" r:id="rId2"/>
    <p:sldMasterId id="2147483714" r:id="rId3"/>
  </p:sldMasterIdLst>
  <p:notesMasterIdLst>
    <p:notesMasterId r:id="rId24"/>
  </p:notesMasterIdLst>
  <p:sldIdLst>
    <p:sldId id="285" r:id="rId4"/>
    <p:sldId id="293" r:id="rId5"/>
    <p:sldId id="294" r:id="rId6"/>
    <p:sldId id="296" r:id="rId7"/>
    <p:sldId id="299" r:id="rId8"/>
    <p:sldId id="300" r:id="rId9"/>
    <p:sldId id="301" r:id="rId10"/>
    <p:sldId id="297" r:id="rId11"/>
    <p:sldId id="302" r:id="rId12"/>
    <p:sldId id="295" r:id="rId13"/>
    <p:sldId id="282" r:id="rId14"/>
    <p:sldId id="292" r:id="rId15"/>
    <p:sldId id="283" r:id="rId16"/>
    <p:sldId id="303" r:id="rId17"/>
    <p:sldId id="309" r:id="rId18"/>
    <p:sldId id="304" r:id="rId19"/>
    <p:sldId id="305" r:id="rId20"/>
    <p:sldId id="306" r:id="rId21"/>
    <p:sldId id="307" r:id="rId22"/>
    <p:sldId id="30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6467BCB-1218-0D43-B02D-865F35F5E003}">
          <p14:sldIdLst>
            <p14:sldId id="285"/>
            <p14:sldId id="293"/>
          </p14:sldIdLst>
        </p14:section>
        <p14:section name="inequalities" id="{11E7061E-76A3-2447-8924-81B2E944E6CD}">
          <p14:sldIdLst>
            <p14:sldId id="294"/>
            <p14:sldId id="296"/>
            <p14:sldId id="299"/>
            <p14:sldId id="300"/>
            <p14:sldId id="301"/>
            <p14:sldId id="297"/>
            <p14:sldId id="302"/>
          </p14:sldIdLst>
        </p14:section>
        <p14:section name="software" id="{7D8CAF01-4064-7340-9809-F2CFDE2C0FFE}">
          <p14:sldIdLst>
            <p14:sldId id="295"/>
            <p14:sldId id="282"/>
            <p14:sldId id="292"/>
            <p14:sldId id="283"/>
            <p14:sldId id="303"/>
            <p14:sldId id="309"/>
            <p14:sldId id="304"/>
            <p14:sldId id="305"/>
            <p14:sldId id="306"/>
            <p14:sldId id="307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58AD"/>
    <a:srgbClr val="D55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0" autoAdjust="0"/>
    <p:restoredTop sz="87019" autoAdjust="0"/>
  </p:normalViewPr>
  <p:slideViewPr>
    <p:cSldViewPr snapToGrid="0">
      <p:cViewPr varScale="1">
        <p:scale>
          <a:sx n="88" d="100"/>
          <a:sy n="88" d="100"/>
        </p:scale>
        <p:origin x="161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9829A-C801-414B-9062-70F3EA61D97A}" type="datetimeFigureOut">
              <a:rPr lang="en-US" smtClean="0"/>
              <a:t>4/4/17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A99D1-313B-447B-B1F7-051EC4AE5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A99D1-313B-447B-B1F7-051EC4AE5B8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9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7328"/>
            <a:ext cx="77724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851959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Roth &amp; Srikumar: ILP formulations in Natural Language Processing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3366CC"/>
                </a:solidFill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 noChangeArrowheads="1"/>
          </p:cNvSpPr>
          <p:nvPr>
            <p:ph type="dt" sz="half" idx="12"/>
          </p:nvPr>
        </p:nvSpPr>
        <p:spPr>
          <a:xfrm>
            <a:off x="4419600" y="6553200"/>
            <a:ext cx="3048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152400" y="-1364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n-US" altLang="zh-TW" kern="0" smtClean="0"/>
              <a:t>Click to edit Master title style</a:t>
            </a:r>
            <a:endParaRPr lang="en-US" altLang="zh-TW" kern="0" dirty="0" smtClean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3CC"/>
                </a:solidFill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>
          <a:xfrm>
            <a:off x="4419600" y="6553200"/>
            <a:ext cx="3048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-1364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altLang="zh-TW" dirty="0" smtClean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0033CC"/>
                </a:solidFill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-1364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altLang="zh-TW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70516"/>
            <a:ext cx="6858000" cy="2164383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3C58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25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7328"/>
            <a:ext cx="77724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851959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09FA-FBF6-004C-893E-BBEF59B3AC38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none" strike="noStrike"/>
            </a:lvl1pPr>
          </a:lstStyle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990601"/>
            <a:ext cx="8229600" cy="5135564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0" i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D9E78-2E4E-4360-A24D-3ECC739393C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EEDB6-3FB3-436A-B1A9-6088B5E4AF06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none" strike="noStrike"/>
            </a:lvl1pPr>
          </a:lstStyle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990601"/>
            <a:ext cx="8229600" cy="5135564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charset="2"/>
              <a:buChar char="q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8001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charset="2"/>
              <a:buChar char="q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2001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charset="2"/>
              <a:buChar char="q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573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charset="2"/>
              <a:buChar char="q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1145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charset="2"/>
              <a:buChar char="q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Roth &amp; Srikumar: ILP formulations in Natural Language Processing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074CE-C30A-4906-A13E-F3E63223B4E1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4956E49-9B35-407E-B5F2-C84A7F7C3F93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en-US" altLang="zh-TW" sz="20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62D02-0666-40DA-9CF6-C4933C18B9A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en-US" altLang="zh-TW" sz="20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25FA4-98C3-401D-9345-FB40A3C16C3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21CE0-63AF-4C02-95A8-871705C53786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6B315-336F-4E70-AE53-D2121C3C0DA6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3366CC"/>
                </a:solidFill>
              </a:defRPr>
            </a:lvl1pPr>
          </a:lstStyle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9" name="Date Placeholder 8"/>
          <p:cNvSpPr>
            <a:spLocks noGrp="1" noChangeArrowheads="1"/>
          </p:cNvSpPr>
          <p:nvPr>
            <p:ph type="dt" sz="half" idx="12"/>
          </p:nvPr>
        </p:nvSpPr>
        <p:spPr>
          <a:xfrm>
            <a:off x="4419600" y="6553200"/>
            <a:ext cx="3048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152400" y="-1364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n-US" altLang="zh-TW" kern="0" smtClean="0"/>
              <a:t>Click to edit Master title style</a:t>
            </a:r>
            <a:endParaRPr lang="en-US" altLang="zh-TW" kern="0" dirty="0" smtClean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3CC"/>
                </a:solidFill>
              </a:defRPr>
            </a:lvl1pPr>
          </a:lstStyle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>
          <a:xfrm>
            <a:off x="4419600" y="6553200"/>
            <a:ext cx="3048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-1364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altLang="zh-TW" dirty="0" smtClean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0033CC"/>
                </a:solidFill>
              </a:defRPr>
            </a:lvl1pPr>
          </a:lstStyle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-1364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altLang="zh-TW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0" i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7328"/>
            <a:ext cx="77724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851959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09FA-FBF6-004C-893E-BBEF59B3AC38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none" strike="noStrike"/>
            </a:lvl1pPr>
          </a:lstStyle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991393"/>
            <a:ext cx="8229600" cy="5135564"/>
          </a:xfrm>
        </p:spPr>
        <p:txBody>
          <a:bodyPr/>
          <a:lstStyle>
            <a:lvl1pPr>
              <a:defRPr sz="2400"/>
            </a:lvl1pPr>
            <a:lvl2pPr>
              <a:buClr>
                <a:schemeClr val="tx1"/>
              </a:buClr>
              <a:defRPr sz="2200"/>
            </a:lvl2pPr>
            <a:lvl3pPr marL="1147763" indent="-330200">
              <a:buFont typeface="AppleSDGothicNeo-Regular" charset="-127"/>
              <a:buChar char="◼︎"/>
              <a:tabLst/>
              <a:defRPr sz="2000"/>
            </a:lvl3pPr>
            <a:lvl4pPr>
              <a:buClr>
                <a:schemeClr val="tx1"/>
              </a:buClr>
              <a:defRPr>
                <a:solidFill>
                  <a:schemeClr val="accent1"/>
                </a:solidFill>
              </a:defRPr>
            </a:lvl4pPr>
            <a:lvl5pPr>
              <a:defRPr sz="1600"/>
            </a:lvl5pPr>
            <a:lvl6pPr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0" i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D9E78-2E4E-4360-A24D-3ECC739393C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EEDB6-3FB3-436A-B1A9-6088B5E4AF06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074CE-C30A-4906-A13E-F3E63223B4E1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4956E49-9B35-407E-B5F2-C84A7F7C3F93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en-US" altLang="zh-TW" sz="20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62D02-0666-40DA-9CF6-C4933C18B9A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en-US" altLang="zh-TW" sz="20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25FA4-98C3-401D-9345-FB40A3C16C3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21CE0-63AF-4C02-95A8-871705C53786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6B315-336F-4E70-AE53-D2121C3C0DA6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3366CC"/>
                </a:solidFill>
              </a:defRPr>
            </a:lvl1pPr>
          </a:lstStyle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9" name="Date Placeholder 8"/>
          <p:cNvSpPr>
            <a:spLocks noGrp="1" noChangeArrowheads="1"/>
          </p:cNvSpPr>
          <p:nvPr>
            <p:ph type="dt" sz="half" idx="12"/>
          </p:nvPr>
        </p:nvSpPr>
        <p:spPr>
          <a:xfrm>
            <a:off x="4419600" y="6553200"/>
            <a:ext cx="3048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152400" y="-1364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n-US" altLang="zh-TW" kern="0" smtClean="0"/>
              <a:t>Click to edit Master title style</a:t>
            </a:r>
            <a:endParaRPr lang="en-US" altLang="zh-TW" kern="0" dirty="0" smtClean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3CC"/>
                </a:solidFill>
              </a:defRPr>
            </a:lvl1pPr>
          </a:lstStyle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>
          <a:xfrm>
            <a:off x="4419600" y="6553200"/>
            <a:ext cx="3048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-1364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altLang="zh-TW" dirty="0" smtClean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0033CC"/>
                </a:solidFill>
              </a:defRPr>
            </a:lvl1pPr>
          </a:lstStyle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-1364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altLang="zh-TW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en-US" altLang="zh-TW" sz="20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en-US" altLang="zh-TW" sz="20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29.xml"/><Relationship Id="rId15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3.xml"/><Relationship Id="rId15" Type="http://schemas.openxmlformats.org/officeDocument/2006/relationships/theme" Target="../theme/theme3.xml"/><Relationship Id="rId1" Type="http://schemas.openxmlformats.org/officeDocument/2006/relationships/slideLayout" Target="../slideLayouts/slideLayout30.xml"/><Relationship Id="rId2" Type="http://schemas.openxmlformats.org/officeDocument/2006/relationships/slideLayout" Target="../slideLayouts/slideLayout31.xml"/><Relationship Id="rId3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6.xml"/><Relationship Id="rId8" Type="http://schemas.openxmlformats.org/officeDocument/2006/relationships/slideLayout" Target="../slideLayouts/slideLayout37.xml"/><Relationship Id="rId9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1111"/>
            <a:ext cx="8229600" cy="620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342900" marR="0" lvl="2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342900" marR="0" lvl="3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342900" marR="0" lvl="4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altLang="zh-TW" sz="1600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Roth &amp; Srikumar: ILP formulations in Natural Language Processing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+mn-lt"/>
                <a:cs typeface="Open Sans"/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89210" cy="6858000"/>
          </a:xfrm>
          <a:prstGeom prst="rect">
            <a:avLst/>
          </a:prstGeom>
          <a:solidFill>
            <a:srgbClr val="3C58AD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9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73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457200" marR="0" indent="-4572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200000"/>
        <a:buFont typeface="Arial" charset="0"/>
        <a:buChar char="•"/>
        <a:tabLst/>
        <a:defRPr sz="2800" kern="1200">
          <a:solidFill>
            <a:schemeClr val="tx1"/>
          </a:solidFill>
          <a:latin typeface="+mn-lt"/>
          <a:ea typeface="+mn-ea"/>
          <a:cs typeface="Open Sans"/>
        </a:defRPr>
      </a:lvl1pPr>
      <a:lvl2pPr marL="0" marR="0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200000"/>
        <a:buFont typeface="Wingdings" charset="2"/>
        <a:buChar char="§"/>
        <a:tabLst/>
        <a:defRPr sz="2400" kern="1200">
          <a:solidFill>
            <a:schemeClr val="accent1"/>
          </a:solidFill>
          <a:latin typeface="+mn-lt"/>
          <a:ea typeface="+mn-ea"/>
          <a:cs typeface="Open Sans"/>
        </a:defRPr>
      </a:lvl2pPr>
      <a:lvl3pPr marL="0" marR="0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200000"/>
        <a:buFont typeface="Wingdings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Open Sans"/>
        </a:defRPr>
      </a:lvl3pPr>
      <a:lvl4pPr marL="0" marR="0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200000"/>
        <a:buFont typeface="Wingdings" charset="2"/>
        <a:buChar char="§"/>
        <a:tabLst/>
        <a:defRPr sz="1800" kern="1200">
          <a:solidFill>
            <a:schemeClr val="tx1"/>
          </a:solidFill>
          <a:latin typeface="+mn-lt"/>
          <a:ea typeface="+mn-ea"/>
          <a:cs typeface="Open Sans"/>
        </a:defRPr>
      </a:lvl4pPr>
      <a:lvl5pPr marL="0" marR="0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200000"/>
        <a:buFont typeface="Wingdings" charset="2"/>
        <a:buChar char="§"/>
        <a:tabLst/>
        <a:defRPr sz="1800" kern="1200">
          <a:solidFill>
            <a:schemeClr val="tx1"/>
          </a:solidFill>
          <a:latin typeface="+mn-lt"/>
          <a:ea typeface="+mn-ea"/>
          <a:cs typeface="Open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1111"/>
            <a:ext cx="8229600" cy="620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342900" marR="0" lvl="2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342900" marR="0" lvl="3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342900" marR="0" lvl="4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altLang="zh-TW" sz="1600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+mn-lt"/>
                <a:cs typeface="Open Sans"/>
              </a:defRPr>
            </a:lvl1pPr>
          </a:lstStyle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5957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SzPct val="75000"/>
        <a:buFont typeface="Wingdings" pitchFamily="2" charset="2"/>
        <a:buChar char="n"/>
        <a:tabLst/>
        <a:defRPr sz="2800" kern="1200">
          <a:solidFill>
            <a:schemeClr val="tx1"/>
          </a:solidFill>
          <a:latin typeface="+mn-lt"/>
          <a:ea typeface="+mn-ea"/>
          <a:cs typeface="Open Sans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FBA313"/>
        </a:buClr>
        <a:buSzPct val="80000"/>
        <a:buFont typeface="Wingdings" pitchFamily="2" charset="2"/>
        <a:buChar char="¨"/>
        <a:tabLst/>
        <a:defRPr sz="2400" kern="1200">
          <a:solidFill>
            <a:schemeClr val="accent1"/>
          </a:solidFill>
          <a:latin typeface="+mn-lt"/>
          <a:ea typeface="+mn-ea"/>
          <a:cs typeface="Open Sans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" pitchFamily="2" charset="2"/>
        <a:buChar char="n"/>
        <a:tabLst/>
        <a:defRPr sz="2000" kern="1200">
          <a:solidFill>
            <a:schemeClr val="tx1"/>
          </a:solidFill>
          <a:latin typeface="+mn-lt"/>
          <a:ea typeface="+mn-ea"/>
          <a:cs typeface="Open Sans"/>
        </a:defRPr>
      </a:lvl3pPr>
      <a:lvl4pPr marL="16002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FBA313"/>
        </a:buClr>
        <a:buSzPct val="70000"/>
        <a:buFont typeface="Wingdings" pitchFamily="2" charset="2"/>
        <a:buChar char="¨"/>
        <a:tabLst/>
        <a:defRPr sz="1800" kern="1200">
          <a:solidFill>
            <a:schemeClr val="tx1"/>
          </a:solidFill>
          <a:latin typeface="+mn-lt"/>
          <a:ea typeface="+mn-ea"/>
          <a:cs typeface="Open Sans"/>
        </a:defRPr>
      </a:lvl4pPr>
      <a:lvl5pPr marL="20574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SzTx/>
        <a:buFont typeface="Wingdings" pitchFamily="2" charset="2"/>
        <a:buChar char="§"/>
        <a:tabLst/>
        <a:defRPr sz="1800" kern="1200">
          <a:solidFill>
            <a:schemeClr val="tx1"/>
          </a:solidFill>
          <a:latin typeface="+mn-lt"/>
          <a:ea typeface="+mn-ea"/>
          <a:cs typeface="Open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1111"/>
            <a:ext cx="8229600" cy="620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342900" marR="0" lvl="2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342900" marR="0" lvl="3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342900" marR="0" lvl="4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altLang="zh-TW" sz="1600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Roth &amp; Srikumar: ILP formulations in Natural Language Processing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+mn-lt"/>
                <a:cs typeface="Open Sans"/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6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SzPct val="75000"/>
        <a:buFont typeface="Wingdings" pitchFamily="2" charset="2"/>
        <a:buChar char="n"/>
        <a:tabLst/>
        <a:defRPr sz="2800" kern="1200">
          <a:solidFill>
            <a:schemeClr val="tx1"/>
          </a:solidFill>
          <a:latin typeface="+mn-lt"/>
          <a:ea typeface="+mn-ea"/>
          <a:cs typeface="Open Sans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FBA313"/>
        </a:buClr>
        <a:buSzPct val="80000"/>
        <a:buFont typeface="Wingdings" pitchFamily="2" charset="2"/>
        <a:buChar char="¨"/>
        <a:tabLst/>
        <a:defRPr sz="2000" kern="1200">
          <a:solidFill>
            <a:schemeClr val="accent1"/>
          </a:solidFill>
          <a:latin typeface="+mn-lt"/>
          <a:ea typeface="+mn-ea"/>
          <a:cs typeface="Open Sans"/>
        </a:defRPr>
      </a:lvl2pPr>
      <a:lvl3pPr marL="400050" marR="0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SzPct val="65000"/>
        <a:buFontTx/>
        <a:buNone/>
        <a:tabLst/>
        <a:defRPr sz="2200" kern="1200">
          <a:solidFill>
            <a:schemeClr val="tx1"/>
          </a:solidFill>
          <a:latin typeface="+mn-lt"/>
          <a:ea typeface="+mn-ea"/>
          <a:cs typeface="Open Sans"/>
        </a:defRPr>
      </a:lvl3pPr>
      <a:lvl4pPr marL="16002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FBA313"/>
        </a:buClr>
        <a:buSzPct val="70000"/>
        <a:buFont typeface="Wingdings" pitchFamily="2" charset="2"/>
        <a:buChar char="¨"/>
        <a:tabLst/>
        <a:defRPr sz="1800" kern="1200">
          <a:solidFill>
            <a:schemeClr val="tx1"/>
          </a:solidFill>
          <a:latin typeface="+mn-lt"/>
          <a:ea typeface="+mn-ea"/>
          <a:cs typeface="Open Sans"/>
        </a:defRPr>
      </a:lvl4pPr>
      <a:lvl5pPr marL="20574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SzTx/>
        <a:buFont typeface="Wingdings" pitchFamily="2" charset="2"/>
        <a:buChar char="§"/>
        <a:tabLst/>
        <a:defRPr sz="1000" kern="1200">
          <a:solidFill>
            <a:schemeClr val="tx1"/>
          </a:solidFill>
          <a:latin typeface="+mn-lt"/>
          <a:ea typeface="+mn-ea"/>
          <a:cs typeface="Open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963" y="1997979"/>
            <a:ext cx="8484326" cy="2164383"/>
          </a:xfrm>
        </p:spPr>
        <p:txBody>
          <a:bodyPr/>
          <a:lstStyle/>
          <a:p>
            <a:r>
              <a:rPr lang="en-US" dirty="0" smtClean="0"/>
              <a:t>Part 6: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Developing </a:t>
            </a:r>
            <a:r>
              <a:rPr lang="en-US" dirty="0"/>
              <a:t>ILP based applications</a:t>
            </a:r>
          </a:p>
        </p:txBody>
      </p:sp>
      <p:sp>
        <p:nvSpPr>
          <p:cNvPr id="3" name="Footer Placeholder 4"/>
          <p:cNvSpPr txBox="1">
            <a:spLocks/>
          </p:cNvSpPr>
          <p:nvPr/>
        </p:nvSpPr>
        <p:spPr>
          <a:xfrm>
            <a:off x="457200" y="6356351"/>
            <a:ext cx="7315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7444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9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to encode Boolean statements as linear inequalities</a:t>
            </a:r>
          </a:p>
          <a:p>
            <a:r>
              <a:rPr lang="en-US" dirty="0"/>
              <a:t>Illinois Structured Learning Library </a:t>
            </a:r>
          </a:p>
          <a:p>
            <a:pPr lvl="1"/>
            <a:r>
              <a:rPr lang="en-US" dirty="0"/>
              <a:t>A general purpose learning library in JAVA </a:t>
            </a:r>
          </a:p>
          <a:p>
            <a:pPr lvl="1"/>
            <a:r>
              <a:rPr lang="en-US" altLang="zh-TW" dirty="0"/>
              <a:t>Supports Structured Perceptron and Structured SVM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1406238"/>
            <a:ext cx="7661564" cy="133696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000" dirty="0" smtClean="0"/>
              <a:t>Illinois Structured Learning Library 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DC22-0103-4060-B7D8-ECD9AE0F749D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 general purpose learning library in JAVA</a:t>
            </a:r>
          </a:p>
          <a:p>
            <a:r>
              <a:rPr lang="en-US" dirty="0"/>
              <a:t>Learning Algorithms:</a:t>
            </a:r>
          </a:p>
          <a:p>
            <a:pPr lvl="1"/>
            <a:r>
              <a:rPr lang="en-US" dirty="0"/>
              <a:t>Structured Perceptron</a:t>
            </a:r>
          </a:p>
          <a:p>
            <a:pPr lvl="1"/>
            <a:r>
              <a:rPr lang="en-US" dirty="0"/>
              <a:t>Structured SVM</a:t>
            </a:r>
          </a:p>
          <a:p>
            <a:r>
              <a:rPr lang="en-US" dirty="0"/>
              <a:t>Support multi-core learning</a:t>
            </a:r>
          </a:p>
          <a:p>
            <a:r>
              <a:rPr lang="en-US" dirty="0" smtClean="0"/>
              <a:t>Can be downloaded at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	https</a:t>
            </a:r>
            <a:r>
              <a:rPr lang="en-US" sz="2600" dirty="0"/>
              <a:t>://</a:t>
            </a:r>
            <a:r>
              <a:rPr lang="en-US" sz="2600" dirty="0" err="1"/>
              <a:t>github.com</a:t>
            </a:r>
            <a:r>
              <a:rPr lang="en-US" sz="2600" dirty="0"/>
              <a:t>/</a:t>
            </a:r>
            <a:r>
              <a:rPr lang="en-US" sz="2600" dirty="0" err="1"/>
              <a:t>CogComp</a:t>
            </a:r>
            <a:r>
              <a:rPr lang="en-US" sz="2600" dirty="0"/>
              <a:t>/</a:t>
            </a:r>
            <a:r>
              <a:rPr lang="en-US" sz="2600" dirty="0" err="1"/>
              <a:t>illinois-sl</a:t>
            </a:r>
            <a:endParaRPr lang="en-US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194234" y="6095999"/>
            <a:ext cx="8001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Other libraries to consider: </a:t>
            </a:r>
            <a:r>
              <a:rPr lang="en-US" dirty="0" err="1" smtClean="0"/>
              <a:t>PyStruct</a:t>
            </a:r>
            <a:r>
              <a:rPr lang="en-US" dirty="0" smtClean="0"/>
              <a:t>, </a:t>
            </a:r>
            <a:r>
              <a:rPr lang="en-US" dirty="0" err="1" smtClean="0"/>
              <a:t>Vowpal</a:t>
            </a:r>
            <a:r>
              <a:rPr lang="en-US" dirty="0" smtClean="0"/>
              <a:t> Wabbit, </a:t>
            </a:r>
            <a:r>
              <a:rPr lang="en-US" dirty="0" err="1" smtClean="0"/>
              <a:t>SVMStruct</a:t>
            </a:r>
            <a:r>
              <a:rPr lang="en-US" dirty="0" smtClean="0"/>
              <a:t>, </a:t>
            </a:r>
            <a:r>
              <a:rPr lang="en-US" dirty="0" err="1" smtClean="0"/>
              <a:t>StructEd</a:t>
            </a:r>
            <a:r>
              <a:rPr lang="en-US" dirty="0" smtClean="0"/>
              <a:t>, </a:t>
            </a:r>
            <a:r>
              <a:rPr lang="en-US" dirty="0" err="1" smtClean="0"/>
              <a:t>Factorie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7" name="TextBox 6"/>
          <p:cNvSpPr txBox="1"/>
          <p:nvPr/>
        </p:nvSpPr>
        <p:spPr>
          <a:xfrm>
            <a:off x="5726084" y="550582"/>
            <a:ext cx="1893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[Chang et al 2015]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7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000" dirty="0" smtClean="0"/>
              <a:t>Built-in applications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02239334"/>
              </p:ext>
            </p:extLst>
          </p:nvPr>
        </p:nvGraphicFramePr>
        <p:xfrm>
          <a:off x="838200" y="1271588"/>
          <a:ext cx="8306174" cy="4540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387"/>
                <a:gridCol w="1431963"/>
                <a:gridCol w="1680354"/>
                <a:gridCol w="1661235"/>
                <a:gridCol w="1661235"/>
              </a:tblGrid>
              <a:tr h="477951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Task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Input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Structure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Inference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Features</a:t>
                      </a:r>
                      <a:endParaRPr lang="en-US" sz="2200" dirty="0"/>
                    </a:p>
                  </a:txBody>
                  <a:tcPr/>
                </a:tc>
              </a:tr>
              <a:tr h="1604548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POS Tagging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sentence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Tag sequence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Viterbi algorithm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Emission and transition features</a:t>
                      </a:r>
                      <a:endParaRPr lang="en-US" sz="2200" dirty="0"/>
                    </a:p>
                  </a:txBody>
                  <a:tcPr/>
                </a:tc>
              </a:tr>
              <a:tr h="1229016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Dependency Parsing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sentence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Dependency</a:t>
                      </a:r>
                      <a:r>
                        <a:rPr lang="en-US" sz="2200" baseline="0" dirty="0" smtClean="0"/>
                        <a:t> tree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Chu-Liu-Edmonds</a:t>
                      </a:r>
                      <a:r>
                        <a:rPr lang="en-US" sz="2200" baseline="0" dirty="0" smtClean="0"/>
                        <a:t> algorithm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Tree edge features</a:t>
                      </a:r>
                      <a:endParaRPr lang="en-US" sz="2200" dirty="0"/>
                    </a:p>
                  </a:txBody>
                  <a:tcPr/>
                </a:tc>
              </a:tr>
              <a:tr h="1229016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Cost-sensitive</a:t>
                      </a:r>
                      <a:r>
                        <a:rPr lang="en-US" sz="2200" baseline="0" dirty="0" smtClean="0"/>
                        <a:t> multiclass classification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document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Document category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Simple enumeration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Document</a:t>
                      </a:r>
                      <a:r>
                        <a:rPr lang="en-US" sz="2200" baseline="0" dirty="0" smtClean="0"/>
                        <a:t> features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2084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On standard NLP tasks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21" y="1982276"/>
            <a:ext cx="8875593" cy="3778443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961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LBJava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13</a:t>
            </a:fld>
            <a:endParaRPr lang="en-US" alt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 compiler that converts constraints in first order logic to linear inequalities</a:t>
            </a:r>
          </a:p>
          <a:p>
            <a:endParaRPr lang="en-US" dirty="0"/>
          </a:p>
          <a:p>
            <a:r>
              <a:rPr lang="en-US" dirty="0" smtClean="0"/>
              <a:t>Allows developers to think in first order logic instead of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55051" y="451555"/>
            <a:ext cx="1729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Rizzolo</a:t>
            </a:r>
            <a:r>
              <a:rPr lang="en-US" dirty="0" smtClean="0"/>
              <a:t> 2012,</a:t>
            </a:r>
            <a:r>
              <a:rPr lang="mr-IN" dirty="0" smtClean="0"/>
              <a:t>…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70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Illinois SL details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14</a:t>
            </a:fld>
            <a:endParaRPr lang="en-US" alt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0048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your own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need to implement the following classes/functions</a:t>
            </a:r>
          </a:p>
          <a:p>
            <a:pPr lvl="1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18160" y="2546528"/>
          <a:ext cx="8351520" cy="3919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2193"/>
                <a:gridCol w="2365487"/>
                <a:gridCol w="2783840"/>
              </a:tblGrid>
              <a:tr h="619325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Class/Functions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Explanation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Example</a:t>
                      </a:r>
                      <a:endParaRPr lang="en-US" sz="2600" dirty="0"/>
                    </a:p>
                  </a:txBody>
                  <a:tcPr/>
                </a:tc>
              </a:tr>
              <a:tr h="61932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Courier"/>
                          <a:cs typeface="Courier"/>
                        </a:rPr>
                        <a:t>IInstance</a:t>
                      </a:r>
                      <a:endParaRPr lang="en-US" sz="2400" dirty="0">
                        <a:solidFill>
                          <a:schemeClr val="tx1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Input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Sentence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932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Courier"/>
                          <a:cs typeface="Courier"/>
                        </a:rPr>
                        <a:t>Istructure</a:t>
                      </a:r>
                      <a:endParaRPr lang="en-US" sz="2400" dirty="0">
                        <a:solidFill>
                          <a:schemeClr val="tx1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POS tags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932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Courier"/>
                          <a:cs typeface="Courier"/>
                        </a:rPr>
                        <a:t>getFeatureVector</a:t>
                      </a:r>
                      <a:endParaRPr lang="en-US" sz="2400" dirty="0">
                        <a:solidFill>
                          <a:schemeClr val="tx1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Feature generator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Emission/Transition Features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932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Courier"/>
                          <a:cs typeface="Courier"/>
                        </a:rPr>
                        <a:t>InferenceSolver</a:t>
                      </a:r>
                      <a:endParaRPr lang="en-US" sz="2400" dirty="0">
                        <a:solidFill>
                          <a:schemeClr val="tx1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Inference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Viterbi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932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getLoss</a:t>
                      </a:r>
                      <a:endParaRPr 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Loss function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Hamming Loss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2861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</a:t>
            </a:r>
            <a:r>
              <a:rPr lang="en-US" dirty="0" err="1" smtClean="0">
                <a:latin typeface="Courier"/>
                <a:cs typeface="Courier"/>
              </a:rPr>
              <a:t>IInstance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for POS tagging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16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r="17530"/>
          <a:stretch/>
        </p:blipFill>
        <p:spPr>
          <a:xfrm>
            <a:off x="165100" y="1377950"/>
            <a:ext cx="8978900" cy="16398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616823" y="1658469"/>
            <a:ext cx="1191310" cy="356597"/>
          </a:xfrm>
          <a:prstGeom prst="rect">
            <a:avLst/>
          </a:pr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  <a:alpha val="37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  <a:alpha val="37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  <a:alpha val="37000"/>
                </a:schemeClr>
              </a:gs>
            </a:gsLst>
            <a:lin ang="54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9394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</a:t>
            </a:r>
            <a:r>
              <a:rPr lang="en-US" dirty="0" err="1" smtClean="0">
                <a:latin typeface="Courier"/>
                <a:cs typeface="Courier"/>
              </a:rPr>
              <a:t>IStructure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for POS tagging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17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r="21159"/>
          <a:stretch/>
        </p:blipFill>
        <p:spPr>
          <a:xfrm>
            <a:off x="537297" y="1270861"/>
            <a:ext cx="8606704" cy="25391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67020" y="1502085"/>
            <a:ext cx="1410446" cy="275914"/>
          </a:xfrm>
          <a:prstGeom prst="rect">
            <a:avLst/>
          </a:pr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  <a:alpha val="37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  <a:alpha val="37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  <a:alpha val="37000"/>
                </a:schemeClr>
              </a:gs>
            </a:gsLst>
            <a:lin ang="54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4724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Feature Generator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881" y="1410797"/>
            <a:ext cx="7278832" cy="462623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53764" y="1538941"/>
            <a:ext cx="1359647" cy="224118"/>
          </a:xfrm>
          <a:prstGeom prst="rect">
            <a:avLst/>
          </a:pr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  <a:alpha val="37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  <a:alpha val="37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  <a:alpha val="37000"/>
                </a:schemeClr>
              </a:gs>
            </a:gsLst>
            <a:lin ang="54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61033" y="2704353"/>
            <a:ext cx="6807201" cy="836705"/>
          </a:xfrm>
          <a:prstGeom prst="rect">
            <a:avLst/>
          </a:pr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  <a:alpha val="95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  <a:alpha val="95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  <a:alpha val="95000"/>
                </a:schemeClr>
              </a:gs>
            </a:gsLst>
            <a:lin ang="54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Add emission features to </a:t>
            </a:r>
            <a:r>
              <a:rPr lang="en-US" sz="3200" dirty="0" err="1" smtClean="0">
                <a:latin typeface="Courier"/>
                <a:cs typeface="Courier"/>
              </a:rPr>
              <a:t>fv</a:t>
            </a:r>
            <a:endParaRPr lang="en-US" sz="3200" dirty="0">
              <a:latin typeface="Courier"/>
              <a:cs typeface="Couri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61034" y="3600824"/>
            <a:ext cx="6792260" cy="1822823"/>
          </a:xfrm>
          <a:prstGeom prst="rect">
            <a:avLst/>
          </a:pr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  <a:alpha val="95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  <a:alpha val="95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  <a:alpha val="95000"/>
                </a:schemeClr>
              </a:gs>
            </a:gsLst>
            <a:lin ang="54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Add </a:t>
            </a:r>
            <a:r>
              <a:rPr lang="en-US" sz="3200" dirty="0" smtClean="0"/>
              <a:t>transition features </a:t>
            </a:r>
            <a:r>
              <a:rPr lang="en-US" sz="3200" dirty="0"/>
              <a:t>to </a:t>
            </a:r>
            <a:r>
              <a:rPr lang="en-US" sz="3200" dirty="0" err="1">
                <a:latin typeface="Courier"/>
                <a:cs typeface="Courier"/>
              </a:rPr>
              <a:t>fv</a:t>
            </a:r>
            <a:endParaRPr lang="en-US" sz="3200" dirty="0">
              <a:latin typeface="Courier"/>
              <a:cs typeface="Courier"/>
            </a:endParaRPr>
          </a:p>
          <a:p>
            <a:pPr algn="ctr"/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2903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1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to encode Boolean statements as linear inequalities</a:t>
            </a:r>
          </a:p>
          <a:p>
            <a:r>
              <a:rPr lang="en-US" dirty="0"/>
              <a:t>Illinois Structured Learning Library </a:t>
            </a:r>
          </a:p>
          <a:p>
            <a:pPr lvl="1"/>
            <a:r>
              <a:rPr lang="en-US" dirty="0"/>
              <a:t>A general purpose learning library in JAVA </a:t>
            </a:r>
          </a:p>
          <a:p>
            <a:pPr lvl="1"/>
            <a:r>
              <a:rPr lang="en-US" altLang="zh-TW" dirty="0"/>
              <a:t>Supports Structured Perceptron and Structured SVM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23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Feature Generator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881" y="1410797"/>
            <a:ext cx="7278832" cy="462623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53764" y="1538941"/>
            <a:ext cx="1359647" cy="224118"/>
          </a:xfrm>
          <a:prstGeom prst="rect">
            <a:avLst/>
          </a:pr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  <a:alpha val="37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  <a:alpha val="37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  <a:alpha val="37000"/>
                </a:schemeClr>
              </a:gs>
            </a:gsLst>
            <a:lin ang="54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72987" y="2704353"/>
            <a:ext cx="6735484" cy="836705"/>
          </a:xfrm>
          <a:prstGeom prst="rect">
            <a:avLst/>
          </a:pr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  <a:alpha val="37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  <a:alpha val="37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  <a:alpha val="37000"/>
                </a:schemeClr>
              </a:gs>
            </a:gsLst>
            <a:lin ang="54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75975" y="3600824"/>
            <a:ext cx="6717553" cy="1822823"/>
          </a:xfrm>
          <a:prstGeom prst="rect">
            <a:avLst/>
          </a:pr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  <a:alpha val="37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  <a:alpha val="37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  <a:alpha val="37000"/>
                </a:schemeClr>
              </a:gs>
            </a:gsLst>
            <a:lin ang="54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3928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2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to encode Boolean statements as linear inequalities</a:t>
            </a:r>
          </a:p>
          <a:p>
            <a:r>
              <a:rPr lang="en-US" dirty="0"/>
              <a:t>Illinois Structured Learning Library </a:t>
            </a:r>
          </a:p>
          <a:p>
            <a:pPr lvl="1"/>
            <a:r>
              <a:rPr lang="en-US" dirty="0"/>
              <a:t>A general purpose learning library in JAVA </a:t>
            </a:r>
          </a:p>
          <a:p>
            <a:pPr lvl="1"/>
            <a:r>
              <a:rPr lang="en-US" altLang="zh-TW" dirty="0"/>
              <a:t>Supports Structured Perceptron and Structured SVM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990601"/>
            <a:ext cx="7661564" cy="49440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5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ILP constraints are Boolean expressions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3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One-to-one mapping between the two formalisms</a:t>
            </a:r>
          </a:p>
          <a:p>
            <a:endParaRPr lang="en-US" dirty="0"/>
          </a:p>
          <a:p>
            <a:r>
              <a:rPr lang="en-US" dirty="0" smtClean="0"/>
              <a:t>Recipe for formulating ILP inference</a:t>
            </a:r>
          </a:p>
          <a:p>
            <a:pPr lvl="1"/>
            <a:r>
              <a:rPr lang="en-US" dirty="0" smtClean="0"/>
              <a:t>Identify the decision variables</a:t>
            </a:r>
          </a:p>
          <a:p>
            <a:pPr lvl="1"/>
            <a:r>
              <a:rPr lang="en-US" dirty="0" smtClean="0"/>
              <a:t>Write constraints in Boolean algebra</a:t>
            </a:r>
          </a:p>
          <a:p>
            <a:pPr lvl="1"/>
            <a:r>
              <a:rPr lang="en-US" dirty="0" smtClean="0"/>
              <a:t>Convert Boolean algebra statements to linear inequalities</a:t>
            </a:r>
          </a:p>
          <a:p>
            <a:endParaRPr lang="en-US" dirty="0"/>
          </a:p>
          <a:p>
            <a:r>
              <a:rPr lang="en-US" dirty="0" smtClean="0"/>
              <a:t>Allows constraints to be stated concisely as Boolean formulas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96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Writing constraints as linear inequalities: The setup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18D4-0D70-44DE-A8FF-A8D5002D1168}" type="slidenum">
              <a:rPr lang="en-US" altLang="zh-TW" smtClean="0"/>
              <a:pPr/>
              <a:t>4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type="body" sz="quarter" idx="13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Suppose we have decision variables: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mtClean="0"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smtClean="0">
                            <a:latin typeface="Cambria Math" charset="0"/>
                          </a:rPr>
                          <m:t>𝐴</m:t>
                        </m:r>
                      </m:sub>
                    </m:sSub>
                    <m:r>
                      <a:rPr lang="en-US" smtClean="0">
                        <a:latin typeface="Cambria Math" charset="0"/>
                      </a:rPr>
                      <m:t>, </m:t>
                    </m:r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mtClean="0"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smtClean="0">
                            <a:latin typeface="Cambria Math" charset="0"/>
                          </a:rPr>
                          <m:t>𝐵</m:t>
                        </m:r>
                      </m:sub>
                    </m:sSub>
                    <m:r>
                      <a:rPr lang="en-US" smtClean="0">
                        <a:latin typeface="Cambria Math" charset="0"/>
                      </a:rPr>
                      <m:t>,</m:t>
                    </m:r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mtClean="0"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smtClean="0">
                            <a:latin typeface="Cambria Math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dirty="0" smtClean="0"/>
                  <a:t>,</a:t>
                </a:r>
                <a:r>
                  <a:rPr lang="en-US" dirty="0" err="1" smtClean="0"/>
                  <a:t>etc</a:t>
                </a:r>
                <a:r>
                  <a:rPr lang="en-US" dirty="0" smtClean="0"/>
                  <a:t> 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To convert any Boolean expression, we need to show how to: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 smtClean="0"/>
                  <a:t>Set variables to true and false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 smtClean="0"/>
                  <a:t>Convert disjunctions to linear inequalities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 smtClean="0"/>
                  <a:t>Convert conjunctions to linear inequalities</a:t>
                </a:r>
              </a:p>
              <a:p>
                <a:pPr marL="914400" lvl="1" indent="-457200">
                  <a:buFont typeface="+mj-lt"/>
                  <a:buAutoNum type="arabicPeriod"/>
                </a:pPr>
                <a:endParaRPr lang="en-US" dirty="0"/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These basic building blocks will let us construct more complex constraints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blipFill rotWithShape="0">
                <a:blip r:embed="rId2"/>
                <a:stretch>
                  <a:fillRect l="-444" t="-950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900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Basic building blocks 1: Variables &amp; Negations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18D4-0D70-44DE-A8FF-A8D5002D1168}" type="slidenum">
              <a:rPr lang="en-US" altLang="zh-TW" smtClean="0"/>
              <a:pPr/>
              <a:t>5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type="body" sz="quarter" idx="13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endParaRPr lang="en-US" dirty="0" smtClean="0"/>
              </a:p>
              <a:p>
                <a:r>
                  <a:rPr lang="en-US" dirty="0" smtClean="0"/>
                  <a:t>Forcing decisions</a:t>
                </a:r>
              </a:p>
              <a:p>
                <a:pPr lvl="1"/>
                <a:r>
                  <a:rPr lang="en-US" dirty="0" smtClean="0"/>
                  <a:t>Constraint: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dirty="0" smtClean="0"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dirty="0" smtClean="0">
                            <a:latin typeface="Cambria Math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</a:p>
              <a:p>
                <a:pPr lvl="2"/>
                <a:r>
                  <a:rPr lang="en-US" dirty="0" smtClean="0"/>
                  <a:t>Linear inequality: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dirty="0">
                            <a:latin typeface="Cambria Math" charset="0"/>
                          </a:rPr>
                          <m:t>𝐴</m:t>
                        </m:r>
                      </m:sub>
                    </m:sSub>
                    <m:r>
                      <a:rPr lang="en-US" dirty="0" smtClean="0">
                        <a:latin typeface="Cambria Math" charset="0"/>
                      </a:rPr>
                      <m:t>=1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 smtClean="0"/>
                  <a:t>Used when we know certain elements of the output</a:t>
                </a:r>
              </a:p>
              <a:p>
                <a:pPr lvl="2"/>
                <a:r>
                  <a:rPr lang="en-US" dirty="0" err="1" smtClean="0"/>
                  <a:t>Eg</a:t>
                </a:r>
                <a:r>
                  <a:rPr lang="en-US" dirty="0" smtClean="0"/>
                  <a:t>: “Find the best part of speech tag sequence where the third word is a Noun”</a:t>
                </a:r>
              </a:p>
              <a:p>
                <a:pPr lvl="1"/>
                <a:r>
                  <a:rPr lang="en-US" dirty="0" smtClean="0"/>
                  <a:t>Also useful to debug inference </a:t>
                </a:r>
              </a:p>
              <a:p>
                <a:pPr lvl="2"/>
                <a:r>
                  <a:rPr lang="en-US" dirty="0" err="1" smtClean="0"/>
                  <a:t>Eg</a:t>
                </a:r>
                <a:r>
                  <a:rPr lang="en-US" dirty="0" smtClean="0"/>
                  <a:t>: Force all inference variables that correspond to gold labels. If the inference is not feasible, then the constraints may not reflect the data</a:t>
                </a:r>
              </a:p>
              <a:p>
                <a:r>
                  <a:rPr lang="en-US" dirty="0" smtClean="0"/>
                  <a:t>Forbidding decisions</a:t>
                </a:r>
              </a:p>
              <a:p>
                <a:pPr lvl="1"/>
                <a:r>
                  <a:rPr lang="en-US" dirty="0"/>
                  <a:t>Constraint: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dirty="0" smtClean="0">
                            <a:latin typeface="Cambria Math" charset="0"/>
                          </a:rPr>
                          <m:t>¬</m:t>
                        </m:r>
                        <m:r>
                          <a:rPr lang="en-US" dirty="0"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dirty="0">
                            <a:latin typeface="Cambria Math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lvl="2"/>
                <a:r>
                  <a:rPr lang="en-US" dirty="0"/>
                  <a:t>Linear inequality: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dirty="0">
                            <a:latin typeface="Cambria Math" charset="0"/>
                          </a:rPr>
                          <m:t>𝐴</m:t>
                        </m:r>
                      </m:sub>
                    </m:sSub>
                    <m:r>
                      <a:rPr lang="en-US" dirty="0">
                        <a:latin typeface="Cambria Math" charset="0"/>
                      </a:rPr>
                      <m:t>=</m:t>
                    </m:r>
                    <m:r>
                      <a:rPr lang="en-US" dirty="0" smtClean="0">
                        <a:latin typeface="Cambria Math" charset="0"/>
                      </a:rPr>
                      <m:t>0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 smtClean="0"/>
                  <a:t>More generally, if we see negations of a variable (e.g.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charset="0"/>
                          </a:rPr>
                          <m:t>¬</m:t>
                        </m:r>
                        <m:r>
                          <a:rPr lang="en-US" dirty="0"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dirty="0">
                            <a:latin typeface="Cambria Math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 smtClean="0"/>
                  <a:t>) in a Boolean expression, use (e.g.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dirty="0" smtClean="0">
                            <a:latin typeface="Cambria Math" charset="0"/>
                          </a:rPr>
                          <m:t>1−</m:t>
                        </m:r>
                        <m:r>
                          <a:rPr lang="en-US" dirty="0"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dirty="0">
                            <a:latin typeface="Cambria Math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 smtClean="0"/>
                  <a:t>) in the corresponding linear (in)equality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blipFill rotWithShape="0">
                <a:blip r:embed="rId2"/>
                <a:stretch>
                  <a:fillRect l="-296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22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Building Blocks 2: Disjunctions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6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type="body" sz="quarter" idx="13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0" dirty="0" smtClean="0"/>
                  <a:t>One of a collection of variables should hold: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b="0" i="1" dirty="0" smtClean="0">
                            <a:latin typeface="Cambria Math" charset="0"/>
                          </a:rPr>
                          <m:t>𝐴</m:t>
                        </m:r>
                      </m:sub>
                    </m:sSub>
                    <m:r>
                      <a:rPr lang="en-US" b="0" i="1" dirty="0" smtClean="0">
                        <a:latin typeface="Cambria Math" charset="0"/>
                      </a:rPr>
                      <m:t>∨</m:t>
                    </m:r>
                    <m:sSub>
                      <m:sSubPr>
                        <m:ctrlPr>
                          <a:rPr lang="en-US" b="0" i="1" dirty="0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b="0" i="1" dirty="0" smtClean="0">
                            <a:latin typeface="Cambria Math" charset="0"/>
                          </a:rPr>
                          <m:t>𝐵</m:t>
                        </m:r>
                      </m:sub>
                    </m:sSub>
                    <m:r>
                      <a:rPr lang="en-US" b="0" i="1" dirty="0" smtClean="0">
                        <a:latin typeface="Cambria Math" charset="0"/>
                      </a:rPr>
                      <m:t>∨</m:t>
                    </m:r>
                    <m:sSub>
                      <m:sSubPr>
                        <m:ctrlPr>
                          <a:rPr lang="en-US" b="0" i="1" dirty="0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b="0" i="1" dirty="0" smtClean="0">
                            <a:latin typeface="Cambria Math" charset="0"/>
                          </a:rPr>
                          <m:t>𝐶</m:t>
                        </m:r>
                      </m:sub>
                    </m:sSub>
                    <m:r>
                      <a:rPr lang="en-US" b="0" i="1" dirty="0" smtClean="0">
                        <a:latin typeface="Cambria Math" charset="0"/>
                      </a:rPr>
                      <m:t>⋯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charset="0"/>
                      </a:rPr>
                      <m:t>≥1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Disjunctions are a member of a more general building block: </a:t>
                </a:r>
                <a:r>
                  <a:rPr lang="en-US" b="1" i="1" dirty="0" smtClean="0">
                    <a:solidFill>
                      <a:schemeClr val="accent1"/>
                    </a:solidFill>
                  </a:rPr>
                  <a:t>Cardinality constraints</a:t>
                </a:r>
              </a:p>
              <a:p>
                <a:pPr lvl="1"/>
                <a:r>
                  <a:rPr lang="en-US" dirty="0"/>
                  <a:t>Exactly one of </a:t>
                </a:r>
                <a:r>
                  <a:rPr lang="en-US" dirty="0" err="1"/>
                  <a:t>z</a:t>
                </a:r>
                <a:r>
                  <a:rPr lang="en-US" baseline="-25000" dirty="0" err="1"/>
                  <a:t>A</a:t>
                </a:r>
                <a:r>
                  <a:rPr lang="en-US" dirty="0"/>
                  <a:t>, </a:t>
                </a:r>
                <a:r>
                  <a:rPr lang="en-US" dirty="0" err="1"/>
                  <a:t>z</a:t>
                </a:r>
                <a:r>
                  <a:rPr lang="en-US" baseline="-25000" dirty="0" err="1"/>
                  <a:t>B</a:t>
                </a:r>
                <a:r>
                  <a:rPr lang="en-US" dirty="0"/>
                  <a:t>, </a:t>
                </a:r>
                <a:r>
                  <a:rPr lang="en-US" dirty="0" err="1"/>
                  <a:t>z</a:t>
                </a:r>
                <a:r>
                  <a:rPr lang="en-US" baseline="-25000" dirty="0" err="1"/>
                  <a:t>C</a:t>
                </a:r>
                <a:r>
                  <a:rPr lang="en-US" dirty="0"/>
                  <a:t> can be true</a:t>
                </a:r>
              </a:p>
              <a:p>
                <a:pPr marL="857250" lvl="2" indent="0">
                  <a:buNone/>
                </a:pPr>
                <a:r>
                  <a:rPr lang="en-US" dirty="0" err="1"/>
                  <a:t>z</a:t>
                </a:r>
                <a:r>
                  <a:rPr lang="en-US" baseline="-25000" dirty="0" err="1"/>
                  <a:t>A</a:t>
                </a:r>
                <a:r>
                  <a:rPr lang="en-US" dirty="0"/>
                  <a:t> + </a:t>
                </a:r>
                <a:r>
                  <a:rPr lang="en-US" dirty="0" err="1"/>
                  <a:t>z</a:t>
                </a:r>
                <a:r>
                  <a:rPr lang="en-US" baseline="-25000" dirty="0" err="1"/>
                  <a:t>B</a:t>
                </a:r>
                <a:r>
                  <a:rPr lang="en-US" dirty="0"/>
                  <a:t> + </a:t>
                </a:r>
                <a:r>
                  <a:rPr lang="en-US" dirty="0" err="1"/>
                  <a:t>z</a:t>
                </a:r>
                <a:r>
                  <a:rPr lang="en-US" baseline="-25000" dirty="0" err="1"/>
                  <a:t>C</a:t>
                </a:r>
                <a:r>
                  <a:rPr lang="en-US" baseline="-25000" dirty="0"/>
                  <a:t> </a:t>
                </a:r>
                <a:r>
                  <a:rPr lang="en-US" dirty="0"/>
                  <a:t>= 1 </a:t>
                </a:r>
              </a:p>
              <a:p>
                <a:pPr lvl="1"/>
                <a:r>
                  <a:rPr lang="en-US" dirty="0"/>
                  <a:t>At least m of </a:t>
                </a:r>
                <a:r>
                  <a:rPr lang="en-US" dirty="0" err="1"/>
                  <a:t>z</a:t>
                </a:r>
                <a:r>
                  <a:rPr lang="en-US" baseline="-25000" dirty="0" err="1"/>
                  <a:t>A</a:t>
                </a:r>
                <a:r>
                  <a:rPr lang="en-US" dirty="0"/>
                  <a:t>, </a:t>
                </a:r>
                <a:r>
                  <a:rPr lang="en-US" dirty="0" err="1"/>
                  <a:t>z</a:t>
                </a:r>
                <a:r>
                  <a:rPr lang="en-US" baseline="-25000" dirty="0" err="1"/>
                  <a:t>B</a:t>
                </a:r>
                <a:r>
                  <a:rPr lang="en-US" dirty="0"/>
                  <a:t>, </a:t>
                </a:r>
                <a:r>
                  <a:rPr lang="en-US" dirty="0" err="1"/>
                  <a:t>z</a:t>
                </a:r>
                <a:r>
                  <a:rPr lang="en-US" baseline="-25000" dirty="0" err="1"/>
                  <a:t>C</a:t>
                </a:r>
                <a:r>
                  <a:rPr lang="en-US" dirty="0"/>
                  <a:t> should be true</a:t>
                </a:r>
              </a:p>
              <a:p>
                <a:pPr marL="857250" lvl="2" indent="0">
                  <a:buNone/>
                </a:pPr>
                <a:r>
                  <a:rPr lang="en-US" dirty="0" err="1"/>
                  <a:t>z</a:t>
                </a:r>
                <a:r>
                  <a:rPr lang="en-US" baseline="-25000" dirty="0" err="1"/>
                  <a:t>A</a:t>
                </a:r>
                <a:r>
                  <a:rPr lang="en-US" dirty="0"/>
                  <a:t> + </a:t>
                </a:r>
                <a:r>
                  <a:rPr lang="en-US" dirty="0" err="1"/>
                  <a:t>z</a:t>
                </a:r>
                <a:r>
                  <a:rPr lang="en-US" baseline="-25000" dirty="0" err="1"/>
                  <a:t>B</a:t>
                </a:r>
                <a:r>
                  <a:rPr lang="en-US" dirty="0"/>
                  <a:t> + </a:t>
                </a:r>
                <a:r>
                  <a:rPr lang="en-US" dirty="0" err="1"/>
                  <a:t>z</a:t>
                </a:r>
                <a:r>
                  <a:rPr lang="en-US" baseline="-25000" dirty="0" err="1"/>
                  <a:t>C</a:t>
                </a:r>
                <a:r>
                  <a:rPr lang="en-US" baseline="-25000" dirty="0"/>
                  <a:t> </a:t>
                </a:r>
                <a:r>
                  <a:rPr lang="en-US" dirty="0">
                    <a:latin typeface="cmsy10"/>
                    <a:ea typeface="cmsy10"/>
                    <a:cs typeface="cmsy10"/>
                  </a:rPr>
                  <a:t>¸</a:t>
                </a:r>
                <a:r>
                  <a:rPr lang="en-US" dirty="0"/>
                  <a:t> m </a:t>
                </a:r>
              </a:p>
              <a:p>
                <a:pPr lvl="1"/>
                <a:r>
                  <a:rPr lang="en-US" dirty="0"/>
                  <a:t>At most m of </a:t>
                </a:r>
                <a:r>
                  <a:rPr lang="en-US" dirty="0" err="1"/>
                  <a:t>z</a:t>
                </a:r>
                <a:r>
                  <a:rPr lang="en-US" baseline="-25000" dirty="0" err="1"/>
                  <a:t>A</a:t>
                </a:r>
                <a:r>
                  <a:rPr lang="en-US" dirty="0"/>
                  <a:t>, </a:t>
                </a:r>
                <a:r>
                  <a:rPr lang="en-US" dirty="0" err="1"/>
                  <a:t>z</a:t>
                </a:r>
                <a:r>
                  <a:rPr lang="en-US" baseline="-25000" dirty="0" err="1"/>
                  <a:t>B</a:t>
                </a:r>
                <a:r>
                  <a:rPr lang="en-US" dirty="0"/>
                  <a:t>, </a:t>
                </a:r>
                <a:r>
                  <a:rPr lang="en-US" dirty="0" err="1"/>
                  <a:t>z</a:t>
                </a:r>
                <a:r>
                  <a:rPr lang="en-US" baseline="-25000" dirty="0" err="1"/>
                  <a:t>C</a:t>
                </a:r>
                <a:r>
                  <a:rPr lang="en-US" dirty="0"/>
                  <a:t> should be true</a:t>
                </a:r>
              </a:p>
              <a:p>
                <a:pPr marL="857250" lvl="2" indent="0">
                  <a:buNone/>
                </a:pPr>
                <a:r>
                  <a:rPr lang="en-US" dirty="0" err="1"/>
                  <a:t>z</a:t>
                </a:r>
                <a:r>
                  <a:rPr lang="en-US" baseline="-25000" dirty="0" err="1"/>
                  <a:t>A</a:t>
                </a:r>
                <a:r>
                  <a:rPr lang="en-US" dirty="0"/>
                  <a:t> + </a:t>
                </a:r>
                <a:r>
                  <a:rPr lang="en-US" dirty="0" err="1"/>
                  <a:t>z</a:t>
                </a:r>
                <a:r>
                  <a:rPr lang="en-US" baseline="-25000" dirty="0" err="1"/>
                  <a:t>B</a:t>
                </a:r>
                <a:r>
                  <a:rPr lang="en-US" dirty="0"/>
                  <a:t> + </a:t>
                </a:r>
                <a:r>
                  <a:rPr lang="en-US" dirty="0" err="1"/>
                  <a:t>z</a:t>
                </a:r>
                <a:r>
                  <a:rPr lang="en-US" baseline="-25000" dirty="0" err="1"/>
                  <a:t>C</a:t>
                </a:r>
                <a:r>
                  <a:rPr lang="en-US" baseline="-25000" dirty="0"/>
                  <a:t> </a:t>
                </a:r>
                <a:r>
                  <a:rPr lang="en-US" dirty="0">
                    <a:latin typeface="cmsy10"/>
                    <a:ea typeface="cmsy10"/>
                    <a:cs typeface="cmsy10"/>
                  </a:rPr>
                  <a:t> ·</a:t>
                </a:r>
                <a:r>
                  <a:rPr lang="en-US" dirty="0"/>
                  <a:t> m </a:t>
                </a:r>
              </a:p>
              <a:p>
                <a:endParaRPr lang="en-US" b="1" i="1" dirty="0" smtClean="0">
                  <a:solidFill>
                    <a:schemeClr val="accent1"/>
                  </a:solidFill>
                </a:endParaRPr>
              </a:p>
              <a:p>
                <a:endParaRPr lang="en-US" b="1" i="1" dirty="0">
                  <a:solidFill>
                    <a:schemeClr val="accent1"/>
                  </a:solidFill>
                </a:endParaRPr>
              </a:p>
              <a:p>
                <a:endParaRPr lang="en-US" b="1" i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44" t="-2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09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Building Blocks 2: </a:t>
            </a:r>
            <a:r>
              <a:rPr lang="en-US" dirty="0" smtClean="0"/>
              <a:t>Conjunctions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B2F1-D97F-634C-98B2-452AD1A1DFD3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type="body" sz="quarter" idx="13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Each conjunction is a separate linear inequality</a:t>
                </a:r>
              </a:p>
              <a:p>
                <a:endParaRPr lang="en-US" dirty="0" smtClean="0"/>
              </a:p>
              <a:p>
                <a:r>
                  <a:rPr lang="en-US" dirty="0" err="1" smtClean="0"/>
                  <a:t>Eg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∨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)∧(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𝐶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∨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𝐷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) </m:t>
                    </m:r>
                  </m:oMath>
                </a14:m>
                <a:endParaRPr lang="en-US" sz="2400" dirty="0" smtClean="0"/>
              </a:p>
              <a:p>
                <a:pPr lvl="1"/>
                <a:r>
                  <a:rPr lang="en-US" dirty="0" smtClean="0"/>
                  <a:t>Both the disjunctions should hold</a:t>
                </a:r>
              </a:p>
              <a:p>
                <a:pPr lvl="1"/>
                <a:r>
                  <a:rPr lang="en-US" sz="2000" dirty="0" smtClean="0"/>
                  <a:t>Two linear inequalities</a:t>
                </a:r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≥1</m:t>
                    </m:r>
                  </m:oMath>
                </a14:m>
                <a:endParaRPr lang="en-US" b="0" dirty="0" smtClean="0">
                  <a:solidFill>
                    <a:schemeClr val="tx1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𝐶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𝐷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≥1</m:t>
                    </m:r>
                  </m:oMath>
                </a14:m>
                <a:endParaRPr lang="en-US" b="0" dirty="0" smtClean="0">
                  <a:solidFill>
                    <a:schemeClr val="tx1"/>
                  </a:solidFill>
                </a:endParaRPr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With disjunctions, conjunctions and negations, all Boolean formulas can be written as linear inequalities</a:t>
                </a:r>
              </a:p>
              <a:p>
                <a:pPr lvl="1"/>
                <a:r>
                  <a:rPr lang="en-US" dirty="0" smtClean="0"/>
                  <a:t>Convert the Boolean formula to Conjunctive Normal Form, mechanically convert </a:t>
                </a:r>
                <a:endParaRPr lang="en-US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44" t="-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6806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More complex building blocks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18D4-0D70-44DE-A8FF-A8D5002D1168}" type="slidenum">
              <a:rPr lang="en-US" altLang="zh-TW" smtClean="0"/>
              <a:pPr/>
              <a:t>8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type="body" sz="quarter" idx="13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Implications</a:t>
                </a:r>
              </a:p>
              <a:p>
                <a:pPr lvl="1"/>
                <a:r>
                  <a:rPr lang="en-US" dirty="0" smtClean="0"/>
                  <a:t>Convert implications to disjunctions and use the disjunction recipe</a:t>
                </a:r>
              </a:p>
              <a:p>
                <a:pPr lvl="1"/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smtClean="0">
                            <a:latin typeface="Cambria Math" charset="0"/>
                          </a:rPr>
                          <m:t>𝐴</m:t>
                        </m:r>
                      </m:sub>
                    </m:sSub>
                    <m:r>
                      <a:rPr lang="en-US" smtClean="0">
                        <a:latin typeface="Cambria Math" charset="0"/>
                      </a:rPr>
                      <m:t>∧</m:t>
                    </m:r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mtClean="0"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smtClean="0">
                            <a:latin typeface="Cambria Math" charset="0"/>
                          </a:rPr>
                          <m:t>𝐵</m:t>
                        </m:r>
                      </m:sub>
                    </m:sSub>
                    <m:r>
                      <a:rPr lang="en-US" smtClean="0">
                        <a:latin typeface="Cambria Math" charset="0"/>
                      </a:rPr>
                      <m:t>⇒</m:t>
                    </m:r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smtClean="0">
                            <a:latin typeface="Cambria Math" charset="0"/>
                          </a:rPr>
                          <m:t>𝐶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Convert </a:t>
                </a:r>
                <a:r>
                  <a:rPr lang="en-US" dirty="0"/>
                  <a:t>to disjunction: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charset="0"/>
                      </a:rPr>
                      <m:t>¬</m:t>
                    </m:r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mtClean="0"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smtClean="0">
                            <a:latin typeface="Cambria Math" charset="0"/>
                          </a:rPr>
                          <m:t>𝐴</m:t>
                        </m:r>
                      </m:sub>
                    </m:sSub>
                    <m:r>
                      <a:rPr lang="en-US" smtClean="0">
                        <a:latin typeface="Cambria Math" charset="0"/>
                      </a:rPr>
                      <m:t>∨¬</m:t>
                    </m:r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mtClean="0"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smtClean="0">
                            <a:latin typeface="Cambria Math" charset="0"/>
                          </a:rPr>
                          <m:t>𝐵</m:t>
                        </m:r>
                      </m:sub>
                    </m:sSub>
                    <m:r>
                      <a:rPr lang="en-US" smtClean="0">
                        <a:latin typeface="Cambria Math" charset="0"/>
                      </a:rPr>
                      <m:t>∨</m:t>
                    </m:r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mtClean="0"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smtClean="0">
                            <a:latin typeface="Cambria Math" charset="0"/>
                          </a:rPr>
                          <m:t>𝐶</m:t>
                        </m:r>
                      </m:sub>
                    </m:sSub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At least one of “not </a:t>
                </a:r>
                <a:r>
                  <a:rPr lang="en-US" dirty="0" err="1"/>
                  <a:t>zi</a:t>
                </a:r>
                <a:r>
                  <a:rPr lang="en-US" dirty="0"/>
                  <a:t>” or </a:t>
                </a:r>
                <a:r>
                  <a:rPr lang="en-US" dirty="0" err="1" smtClean="0"/>
                  <a:t>zj</a:t>
                </a:r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mtClean="0">
                        <a:latin typeface="Cambria Math" charset="0"/>
                      </a:rPr>
                      <m:t>1 −</m:t>
                    </m:r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mtClean="0"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smtClean="0">
                            <a:latin typeface="Cambria Math" charset="0"/>
                          </a:rPr>
                          <m:t>𝐴</m:t>
                        </m:r>
                        <m:r>
                          <a:rPr lang="en-US" smtClean="0">
                            <a:latin typeface="Cambria Math" charset="0"/>
                          </a:rPr>
                          <m:t> </m:t>
                        </m:r>
                      </m:sub>
                    </m:sSub>
                    <m:r>
                      <a:rPr lang="en-US" smtClean="0">
                        <a:latin typeface="Cambria Math" charset="0"/>
                      </a:rPr>
                      <m:t>+1 −</m:t>
                    </m:r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mtClean="0"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smtClean="0">
                            <a:latin typeface="Cambria Math" charset="0"/>
                          </a:rPr>
                          <m:t>𝐵</m:t>
                        </m:r>
                      </m:sub>
                    </m:sSub>
                    <m:r>
                      <a:rPr lang="en-US" smtClean="0">
                        <a:latin typeface="Cambria Math" charset="0"/>
                      </a:rPr>
                      <m:t>+</m:t>
                    </m:r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mtClean="0">
                            <a:latin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smtClean="0">
                            <a:latin typeface="Cambria Math" charset="0"/>
                          </a:rPr>
                          <m:t>𝐶</m:t>
                        </m:r>
                      </m:sub>
                    </m:sSub>
                    <m:r>
                      <a:rPr lang="en-US" smtClean="0">
                        <a:latin typeface="Cambria Math" charset="0"/>
                      </a:rPr>
                      <m:t>≥1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r>
                  <a:rPr lang="en-US" dirty="0" smtClean="0"/>
                  <a:t>Implications are very useful</a:t>
                </a:r>
              </a:p>
              <a:p>
                <a:pPr lvl="2"/>
                <a:r>
                  <a:rPr lang="en-US" dirty="0" smtClean="0"/>
                  <a:t>Example: “If Mention 1 is co-referent with Mention 2 and Mention 2 is co-referent with Mention 3, then Mention 1 should be co-referent with Mention 3”</a:t>
                </a:r>
                <a:endParaRPr lang="en-US" dirty="0"/>
              </a:p>
              <a:p>
                <a:pPr lvl="2"/>
                <a:endParaRPr lang="en-US" dirty="0" smtClean="0"/>
              </a:p>
              <a:p>
                <a:r>
                  <a:rPr lang="en-US" dirty="0" smtClean="0"/>
                  <a:t>Other complex building blocks exist for frequently seen inference situations that optimize for speed:</a:t>
                </a:r>
              </a:p>
              <a:p>
                <a:pPr lvl="1"/>
                <a:r>
                  <a:rPr lang="en-US" dirty="0" smtClean="0"/>
                  <a:t>Example: Ensuring graph connectivity by formulating as a flow problem [e.g. Martins et al 2009]</a:t>
                </a:r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blipFill rotWithShape="0">
                <a:blip r:embed="rId2"/>
                <a:stretch>
                  <a:fillRect l="-296" t="-2019" r="-963" b="-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425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lp-nlp-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424242"/>
      </a:lt2>
      <a:accent1>
        <a:srgbClr val="4472C4"/>
      </a:accent1>
      <a:accent2>
        <a:srgbClr val="ED7D31"/>
      </a:accent2>
      <a:accent3>
        <a:srgbClr val="000000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lp-nlp-theme" id="{732E4D86-15B1-3249-8F56-91C848B1C069}" vid="{B6FA17AB-A65F-F647-83E9-377ADD62D4C2}"/>
    </a:ext>
  </a:extLst>
</a:theme>
</file>

<file path=ppt/theme/theme2.xml><?xml version="1.0" encoding="utf-8"?>
<a:theme xmlns:a="http://schemas.openxmlformats.org/drawingml/2006/main" name="1_ilp-nlp-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424242"/>
      </a:lt2>
      <a:accent1>
        <a:srgbClr val="4472C4"/>
      </a:accent1>
      <a:accent2>
        <a:srgbClr val="ED7D31"/>
      </a:accent2>
      <a:accent3>
        <a:srgbClr val="000000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lp-nlp-theme" id="{FF16F2C1-D178-7A4D-A8EA-69E9A701740C}" vid="{0F48F239-6C3E-BD45-850F-BDBA328E9ADC}"/>
    </a:ext>
  </a:extLst>
</a:theme>
</file>

<file path=ppt/theme/theme3.xml><?xml version="1.0" encoding="utf-8"?>
<a:theme xmlns:a="http://schemas.openxmlformats.org/drawingml/2006/main" name="ilp-nlp-theme-fixed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424242"/>
      </a:lt2>
      <a:accent1>
        <a:srgbClr val="4472C4"/>
      </a:accent1>
      <a:accent2>
        <a:srgbClr val="ED7D31"/>
      </a:accent2>
      <a:accent3>
        <a:srgbClr val="000000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lp-nlp-theme-fixed" id="{5B1FB76C-2635-5F43-B117-5DF36D77FB68}" vid="{42F6E5CD-C058-1144-8CBE-B59059B03CC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ilp-nlp-theme</Template>
  <TotalTime>27491</TotalTime>
  <Words>971</Words>
  <Application>Microsoft Macintosh PowerPoint</Application>
  <PresentationFormat>On-screen Show (4:3)</PresentationFormat>
  <Paragraphs>192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AppleSDGothicNeo-Regular</vt:lpstr>
      <vt:lpstr>Calibri</vt:lpstr>
      <vt:lpstr>Cambria Math</vt:lpstr>
      <vt:lpstr>cmsy10</vt:lpstr>
      <vt:lpstr>Courier</vt:lpstr>
      <vt:lpstr>Mangal</vt:lpstr>
      <vt:lpstr>Open Sans</vt:lpstr>
      <vt:lpstr>Wingdings</vt:lpstr>
      <vt:lpstr>新細明體</vt:lpstr>
      <vt:lpstr>Arial</vt:lpstr>
      <vt:lpstr>ilp-nlp-theme</vt:lpstr>
      <vt:lpstr>1_ilp-nlp-theme</vt:lpstr>
      <vt:lpstr>ilp-nlp-theme-fixed</vt:lpstr>
      <vt:lpstr>Part 6: Developing ILP based applications</vt:lpstr>
      <vt:lpstr>Outline</vt:lpstr>
      <vt:lpstr>Outline</vt:lpstr>
      <vt:lpstr>ILP constraints are Boolean expressions</vt:lpstr>
      <vt:lpstr>Writing constraints as linear inequalities: The setup</vt:lpstr>
      <vt:lpstr>Basic building blocks 1: Variables &amp; Negations</vt:lpstr>
      <vt:lpstr>Basic Building Blocks 2: Disjunctions</vt:lpstr>
      <vt:lpstr>Basic Building Blocks 2: Conjunctions</vt:lpstr>
      <vt:lpstr>More complex building blocks</vt:lpstr>
      <vt:lpstr>Outline</vt:lpstr>
      <vt:lpstr>Illinois Structured Learning Library </vt:lpstr>
      <vt:lpstr>Built-in applications</vt:lpstr>
      <vt:lpstr>Performance</vt:lpstr>
      <vt:lpstr>LBJava</vt:lpstr>
      <vt:lpstr>Illinois SL details</vt:lpstr>
      <vt:lpstr>For your own application</vt:lpstr>
      <vt:lpstr>Example: IInstance for POS tagging</vt:lpstr>
      <vt:lpstr>Example: IStructure for POS tagging</vt:lpstr>
      <vt:lpstr>Example: Feature Generator</vt:lpstr>
      <vt:lpstr>Example: Feature Generator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Kai-Wei Chang</dc:creator>
  <cp:lastModifiedBy>Vivek Srikumar</cp:lastModifiedBy>
  <cp:revision>229</cp:revision>
  <dcterms:created xsi:type="dcterms:W3CDTF">2015-09-15T19:03:29Z</dcterms:created>
  <dcterms:modified xsi:type="dcterms:W3CDTF">2017-04-04T08:02:24Z</dcterms:modified>
</cp:coreProperties>
</file>